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95" r:id="rId6"/>
    <p:sldId id="438" r:id="rId7"/>
    <p:sldId id="463" r:id="rId8"/>
    <p:sldId id="461" r:id="rId9"/>
    <p:sldId id="468" r:id="rId10"/>
    <p:sldId id="472" r:id="rId11"/>
    <p:sldId id="465" r:id="rId12"/>
    <p:sldId id="451" r:id="rId13"/>
    <p:sldId id="452" r:id="rId14"/>
    <p:sldId id="384" r:id="rId15"/>
    <p:sldId id="466" r:id="rId16"/>
    <p:sldId id="469" r:id="rId17"/>
    <p:sldId id="436" r:id="rId18"/>
    <p:sldId id="467" r:id="rId19"/>
    <p:sldId id="458" r:id="rId20"/>
    <p:sldId id="444" r:id="rId21"/>
    <p:sldId id="328" r:id="rId22"/>
  </p:sldIdLst>
  <p:sldSz cx="9906000" cy="6858000" type="A4"/>
  <p:notesSz cx="6864350" cy="9996488"/>
  <p:defaultTextStyle>
    <a:defPPr>
      <a:defRPr lang="el-GR"/>
    </a:defPPr>
    <a:lvl1pPr marL="0" algn="l" defTabSz="1031626" rtl="0" eaLnBrk="1" latinLnBrk="0" hangingPunct="1">
      <a:defRPr sz="2031" kern="1200">
        <a:solidFill>
          <a:schemeClr val="tx1"/>
        </a:solidFill>
        <a:latin typeface="+mn-lt"/>
        <a:ea typeface="+mn-ea"/>
        <a:cs typeface="+mn-cs"/>
      </a:defRPr>
    </a:lvl1pPr>
    <a:lvl2pPr marL="515813" algn="l" defTabSz="1031626" rtl="0" eaLnBrk="1" latinLnBrk="0" hangingPunct="1">
      <a:defRPr sz="2031" kern="1200">
        <a:solidFill>
          <a:schemeClr val="tx1"/>
        </a:solidFill>
        <a:latin typeface="+mn-lt"/>
        <a:ea typeface="+mn-ea"/>
        <a:cs typeface="+mn-cs"/>
      </a:defRPr>
    </a:lvl2pPr>
    <a:lvl3pPr marL="1031626" algn="l" defTabSz="1031626" rtl="0" eaLnBrk="1" latinLnBrk="0" hangingPunct="1">
      <a:defRPr sz="2031" kern="1200">
        <a:solidFill>
          <a:schemeClr val="tx1"/>
        </a:solidFill>
        <a:latin typeface="+mn-lt"/>
        <a:ea typeface="+mn-ea"/>
        <a:cs typeface="+mn-cs"/>
      </a:defRPr>
    </a:lvl3pPr>
    <a:lvl4pPr marL="1547439" algn="l" defTabSz="1031626" rtl="0" eaLnBrk="1" latinLnBrk="0" hangingPunct="1">
      <a:defRPr sz="2031" kern="1200">
        <a:solidFill>
          <a:schemeClr val="tx1"/>
        </a:solidFill>
        <a:latin typeface="+mn-lt"/>
        <a:ea typeface="+mn-ea"/>
        <a:cs typeface="+mn-cs"/>
      </a:defRPr>
    </a:lvl4pPr>
    <a:lvl5pPr marL="2063252" algn="l" defTabSz="1031626" rtl="0" eaLnBrk="1" latinLnBrk="0" hangingPunct="1">
      <a:defRPr sz="2031" kern="1200">
        <a:solidFill>
          <a:schemeClr val="tx1"/>
        </a:solidFill>
        <a:latin typeface="+mn-lt"/>
        <a:ea typeface="+mn-ea"/>
        <a:cs typeface="+mn-cs"/>
      </a:defRPr>
    </a:lvl5pPr>
    <a:lvl6pPr marL="2579065" algn="l" defTabSz="1031626" rtl="0" eaLnBrk="1" latinLnBrk="0" hangingPunct="1">
      <a:defRPr sz="2031" kern="1200">
        <a:solidFill>
          <a:schemeClr val="tx1"/>
        </a:solidFill>
        <a:latin typeface="+mn-lt"/>
        <a:ea typeface="+mn-ea"/>
        <a:cs typeface="+mn-cs"/>
      </a:defRPr>
    </a:lvl6pPr>
    <a:lvl7pPr marL="3094878" algn="l" defTabSz="1031626" rtl="0" eaLnBrk="1" latinLnBrk="0" hangingPunct="1">
      <a:defRPr sz="2031" kern="1200">
        <a:solidFill>
          <a:schemeClr val="tx1"/>
        </a:solidFill>
        <a:latin typeface="+mn-lt"/>
        <a:ea typeface="+mn-ea"/>
        <a:cs typeface="+mn-cs"/>
      </a:defRPr>
    </a:lvl7pPr>
    <a:lvl8pPr marL="3610691" algn="l" defTabSz="1031626" rtl="0" eaLnBrk="1" latinLnBrk="0" hangingPunct="1">
      <a:defRPr sz="2031" kern="1200">
        <a:solidFill>
          <a:schemeClr val="tx1"/>
        </a:solidFill>
        <a:latin typeface="+mn-lt"/>
        <a:ea typeface="+mn-ea"/>
        <a:cs typeface="+mn-cs"/>
      </a:defRPr>
    </a:lvl8pPr>
    <a:lvl9pPr marL="4126504" algn="l" defTabSz="1031626" rtl="0" eaLnBrk="1" latinLnBrk="0" hangingPunct="1">
      <a:defRPr sz="203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25BE24-3330-3213-FC6E-544C20A65711}" name="Dimitris Mouskountakis" initials="DM" userId="S::dmouskountakis@CNL.GR::5c085bdb-09e4-4a4a-a989-c37758a90b49" providerId="AD"/>
  <p188:author id="{9914799F-93D1-1270-77FF-5D71AA063896}" name="Giota Koutsogiannaki" initials="GK" userId="S::gkoutsogiannaki@CNL.GR::df0baef3-2447-45ab-bae0-432d8f0e0d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gapitos Moschos" initials="AM" lastIdx="3" clrIdx="0">
    <p:extLst>
      <p:ext uri="{19B8F6BF-5375-455C-9EA6-DF929625EA0E}">
        <p15:presenceInfo xmlns:p15="http://schemas.microsoft.com/office/powerpoint/2012/main" userId="Agapitos Moschos" providerId="None"/>
      </p:ext>
    </p:extLst>
  </p:cmAuthor>
  <p:cmAuthor id="2" name="Agapitos Moschos" initials="AM [2]" lastIdx="6" clrIdx="1">
    <p:extLst>
      <p:ext uri="{19B8F6BF-5375-455C-9EA6-DF929625EA0E}">
        <p15:presenceInfo xmlns:p15="http://schemas.microsoft.com/office/powerpoint/2012/main" userId="S::amoschos@CNL.GR::7036eae9-8465-40c2-bb21-4b5e44e3d482" providerId="AD"/>
      </p:ext>
    </p:extLst>
  </p:cmAuthor>
  <p:cmAuthor id="3" name="Agapitos Moschos" initials="AM [3]" lastIdx="5" clrIdx="2">
    <p:extLst>
      <p:ext uri="{19B8F6BF-5375-455C-9EA6-DF929625EA0E}">
        <p15:presenceInfo xmlns:p15="http://schemas.microsoft.com/office/powerpoint/2012/main" userId="a573f12119452e3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635F"/>
    <a:srgbClr val="376092"/>
    <a:srgbClr val="CC3300"/>
    <a:srgbClr val="CC0B02"/>
    <a:srgbClr val="CA0901"/>
    <a:srgbClr val="4F81BD"/>
    <a:srgbClr val="DAA600"/>
    <a:srgbClr val="10253F"/>
    <a:srgbClr val="215868"/>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1" autoAdjust="0"/>
    <p:restoredTop sz="94823" autoAdjust="0"/>
  </p:normalViewPr>
  <p:slideViewPr>
    <p:cSldViewPr>
      <p:cViewPr varScale="1">
        <p:scale>
          <a:sx n="79" d="100"/>
          <a:sy n="79" d="100"/>
        </p:scale>
        <p:origin x="1651" y="101"/>
      </p:cViewPr>
      <p:guideLst>
        <p:guide orient="horz" pos="2160"/>
        <p:guide pos="312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192.168.20.20\share\2.%20CNL%20Capital%20&#917;&#922;&#917;&#931;-&#916;&#927;&#917;&#917;\11.%20Finance\1.%20&#927;&#953;&#954;&#959;&#957;&#959;&#956;&#953;&#954;&#941;&#962;%20&#922;&#945;&#964;&#945;&#963;&#964;&#940;&#963;&#949;&#953;&#962;\drafts%20&amp;%20charts\31.12.2023%20&#927;&#953;&#954;&#959;&#957;&#959;&#956;&#953;&#954;&#941;&#962;%20&#922;&#945;&#964;&#945;&#963;&#964;&#940;&#963;&#949;&#953;&#962;%20&#960;&#945;&#961;&#959;&#965;&#963;&#953;&#945;&#963;&#951;%20&#915;&#93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192.168.20.20\share\2.%20CNL%20Capital%20&#917;&#922;&#917;&#931;-&#916;&#927;&#917;&#917;\11.%20Finance\1.%20&#927;&#953;&#954;&#959;&#957;&#959;&#956;&#953;&#954;&#941;&#962;%20&#922;&#945;&#964;&#945;&#963;&#964;&#940;&#963;&#949;&#953;&#962;\drafts%20&amp;%20charts\31.12.2023%20&#927;&#953;&#954;&#959;&#957;&#959;&#956;&#953;&#954;&#941;&#962;%20&#922;&#945;&#964;&#945;&#963;&#964;&#940;&#963;&#949;&#953;&#962;%20&#960;&#945;&#961;&#959;&#965;&#963;&#953;&#945;&#963;&#951;%20&#915;&#93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20.20\share\2.%20CNL%20Capital%20&#917;&#922;&#917;&#931;-&#916;&#927;&#917;&#917;\16.%20Marketing\2.%20&#928;&#945;&#961;&#959;&#965;&#963;&#953;&#940;&#963;&#949;&#953;&#962;\2019.12.31%20-%20&#928;&#945;&#961;&#959;&#965;&#963;&#943;&#945;&#963;&#951;%20&#947;&#953;&#945;%20&#927;&#916;\Material%20for%20Presentati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92.168.20.20\share\2.%20CNL%20Capital%20&#917;&#922;&#917;&#931;-&#916;&#927;&#917;&#917;\16.%20Marketing\2.%20&#928;&#945;&#961;&#959;&#965;&#963;&#953;&#940;&#963;&#949;&#953;&#962;\2020\2020.06.24%20-%20&#932;&#945;&#954;&#964;&#953;&#954;&#942;%20&#915;&#949;&#957;&#953;&#954;&#942;%20&#931;&#965;&#957;&#941;&#955;&#949;&#965;&#963;&#951;\Material\2019.06.24%20CNL%20Capital%20%20&#928;&#945;&#961;&#959;&#965;&#963;&#943;&#945;&#963;&#951;%20%20&#924;&#949;&#964;&#972;&#967;&#969;&#957;%20&#947;&#953;&#945;%20&#932;.&#915;.&#931;_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oleObject" Target="file:///\\192.168.20.20\share\2.%20CNL%20Capital%20&#917;&#922;&#917;&#931;-&#916;&#927;&#917;&#917;\11.%20Finance\1.%20&#927;&#953;&#954;&#959;&#957;&#959;&#956;&#953;&#954;&#941;&#962;%20&#922;&#945;&#964;&#945;&#963;&#964;&#940;&#963;&#949;&#953;&#962;\drafts%20&amp;%20charts\31.12.2023%20&#927;&#953;&#954;&#959;&#957;&#959;&#956;&#953;&#954;&#941;&#962;%20&#922;&#945;&#964;&#945;&#963;&#964;&#940;&#963;&#949;&#953;&#962;%20&#960;&#945;&#961;&#959;&#965;&#963;&#953;&#945;&#963;&#951;%20&#915;&#93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oleObject" Target="file:///\\192.168.20.20\share\2.%20CNL%20Capital%20&#917;&#922;&#917;&#931;-&#916;&#927;&#917;&#917;\03.%20&#915;&#949;&#957;&#953;&#954;&#942;%20&#931;&#965;&#957;&#941;&#955;&#949;&#965;&#963;&#951;\2024-05-22%20&#932;&#945;&#954;&#964;&#953;&#954;&#942;%20&#915;.&#931;\16.%20&#928;&#945;&#961;&#959;&#965;&#963;&#943;&#945;&#963;&#951;%20&#960;&#961;&#959;&#962;%20&#924;&#949;&#964;&#972;&#967;&#959;&#965;&#962;\&#928;&#945;&#961;&#959;&#965;&#963;&#943;&#945;&#963;&#951;%20&#915;.&#931;%20-%20&#933;&#955;&#953;&#954;&#972;%20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64462013116678"/>
          <c:y val="0.10318936801758649"/>
          <c:w val="0.77170378695189223"/>
          <c:h val="0.86182042490877908"/>
        </c:manualLayout>
      </c:layout>
      <c:barChart>
        <c:barDir val="bar"/>
        <c:grouping val="clustered"/>
        <c:varyColors val="0"/>
        <c:ser>
          <c:idx val="0"/>
          <c:order val="0"/>
          <c:tx>
            <c:strRef>
              <c:f>'6. ΚΛΑΔΙΚΗΑΝΑΛΥΣΗ2023'!$C$1</c:f>
              <c:strCache>
                <c:ptCount val="1"/>
                <c:pt idx="0">
                  <c:v>ΣΥΜΒΑΣΙΟΠΟΙΗΜΕΝΕΣ ΕΠΕΝΔΥΣΕΙΣ ΑΝΑ ΚΛΑΔΟ ΕΤΟΣ 2023 (Σε εκατ. ευρώ)</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'6. ΚΛΑΔΙΚΗΑΝΑΛΥΣΗ2023'!$B$2:$B$10</c:f>
              <c:strCache>
                <c:ptCount val="9"/>
                <c:pt idx="0">
                  <c:v>Ξενοδοχεία/Εστίαση</c:v>
                </c:pt>
                <c:pt idx="1">
                  <c:v>Λοιποί κλάδοι</c:v>
                </c:pt>
                <c:pt idx="2">
                  <c:v>Τρόφιμα και Ποτά</c:v>
                </c:pt>
                <c:pt idx="3">
                  <c:v>Εμπόριο</c:v>
                </c:pt>
                <c:pt idx="4">
                  <c:v>Κατασκευές</c:v>
                </c:pt>
                <c:pt idx="5">
                  <c:v>Διαδίκτυο, Τηλεπικοινωνίες και Πληροφορική</c:v>
                </c:pt>
                <c:pt idx="6">
                  <c:v>Διασκέδαση &amp; Ψυχαγωγία</c:v>
                </c:pt>
                <c:pt idx="7">
                  <c:v>Φάρμακα - Καλλυντικά</c:v>
                </c:pt>
                <c:pt idx="8">
                  <c:v>Διαφημιστικές Υπηρεσίες</c:v>
                </c:pt>
              </c:strCache>
            </c:strRef>
          </c:cat>
          <c:val>
            <c:numRef>
              <c:f>'6. ΚΛΑΔΙΚΗΑΝΑΛΥΣΗ2023'!$C$2:$C$10</c:f>
              <c:numCache>
                <c:formatCode>#,##0.00</c:formatCode>
                <c:ptCount val="9"/>
                <c:pt idx="0">
                  <c:v>2.85</c:v>
                </c:pt>
                <c:pt idx="1">
                  <c:v>2.75</c:v>
                </c:pt>
                <c:pt idx="2">
                  <c:v>2.1</c:v>
                </c:pt>
                <c:pt idx="3">
                  <c:v>1.87</c:v>
                </c:pt>
                <c:pt idx="4">
                  <c:v>1.75</c:v>
                </c:pt>
                <c:pt idx="5">
                  <c:v>1.7</c:v>
                </c:pt>
                <c:pt idx="6">
                  <c:v>1</c:v>
                </c:pt>
                <c:pt idx="7">
                  <c:v>0.8</c:v>
                </c:pt>
                <c:pt idx="8">
                  <c:v>0.55000000000000004</c:v>
                </c:pt>
              </c:numCache>
            </c:numRef>
          </c:val>
          <c:extLst>
            <c:ext xmlns:c16="http://schemas.microsoft.com/office/drawing/2014/chart" uri="{C3380CC4-5D6E-409C-BE32-E72D297353CC}">
              <c16:uniqueId val="{00000000-5589-4CF5-A097-56BB5C371F5F}"/>
            </c:ext>
          </c:extLst>
        </c:ser>
        <c:dLbls>
          <c:showLegendKey val="0"/>
          <c:showVal val="0"/>
          <c:showCatName val="0"/>
          <c:showSerName val="0"/>
          <c:showPercent val="0"/>
          <c:showBubbleSize val="0"/>
        </c:dLbls>
        <c:gapWidth val="100"/>
        <c:axId val="777651599"/>
        <c:axId val="777647855"/>
      </c:barChart>
      <c:catAx>
        <c:axId val="777651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mn-lt"/>
                <a:ea typeface="+mn-ea"/>
                <a:cs typeface="+mn-cs"/>
              </a:defRPr>
            </a:pPr>
            <a:endParaRPr lang="en-US"/>
          </a:p>
        </c:txPr>
        <c:crossAx val="777647855"/>
        <c:crosses val="autoZero"/>
        <c:auto val="1"/>
        <c:lblAlgn val="ctr"/>
        <c:lblOffset val="100"/>
        <c:noMultiLvlLbl val="0"/>
      </c:catAx>
      <c:valAx>
        <c:axId val="777647855"/>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77651599"/>
        <c:crosses val="autoZero"/>
        <c:crossBetween val="between"/>
      </c:valAx>
      <c:spPr>
        <a:noFill/>
        <a:ln>
          <a:noFill/>
        </a:ln>
        <a:effectLst/>
      </c:spPr>
    </c:plotArea>
    <c:legend>
      <c:legendPos val="b"/>
      <c:layout>
        <c:manualLayout>
          <c:xMode val="edge"/>
          <c:yMode val="edge"/>
          <c:x val="4.7059795743599864E-2"/>
          <c:y val="2.6852600306189862E-2"/>
          <c:w val="0.9095460736596338"/>
          <c:h val="4.039263377345378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451842941870389E-2"/>
          <c:y val="2.2933332457806443E-2"/>
          <c:w val="0.97000396368525676"/>
          <c:h val="0.88101064257654427"/>
        </c:manualLayout>
      </c:layout>
      <c:barChart>
        <c:barDir val="col"/>
        <c:grouping val="clustered"/>
        <c:varyColors val="0"/>
        <c:ser>
          <c:idx val="1"/>
          <c:order val="1"/>
          <c:tx>
            <c:v>Νέες Σωρευτικές Εκταμιευμένες Επενδύσεις (σε εκατ. ευρώ)</c:v>
          </c:tx>
          <c:spPr>
            <a:solidFill>
              <a:srgbClr val="00206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MASTERDATA!$BZ$3:$BZ$14</c:f>
              <c:strCache>
                <c:ptCount val="12"/>
                <c:pt idx="0">
                  <c:v>Ιαν-23</c:v>
                </c:pt>
                <c:pt idx="1">
                  <c:v>Φεβ-23</c:v>
                </c:pt>
                <c:pt idx="2">
                  <c:v>Μαρ-23</c:v>
                </c:pt>
                <c:pt idx="3">
                  <c:v>Απρ-23</c:v>
                </c:pt>
                <c:pt idx="4">
                  <c:v>Μαϊ-23</c:v>
                </c:pt>
                <c:pt idx="5">
                  <c:v>Ιουν-23</c:v>
                </c:pt>
                <c:pt idx="6">
                  <c:v>Ιουλ-23</c:v>
                </c:pt>
                <c:pt idx="7">
                  <c:v>Αυγ-23</c:v>
                </c:pt>
                <c:pt idx="8">
                  <c:v>Σεπ-23</c:v>
                </c:pt>
                <c:pt idx="9">
                  <c:v>Οκτ-23</c:v>
                </c:pt>
                <c:pt idx="10">
                  <c:v>Νοε-23</c:v>
                </c:pt>
                <c:pt idx="11">
                  <c:v>Δεκ-23</c:v>
                </c:pt>
              </c:strCache>
            </c:strRef>
          </c:cat>
          <c:val>
            <c:numRef>
              <c:f>MASTERDATA!$CB$3:$CB$14</c:f>
              <c:numCache>
                <c:formatCode>#,##0.0</c:formatCode>
                <c:ptCount val="12"/>
                <c:pt idx="0">
                  <c:v>0.65</c:v>
                </c:pt>
                <c:pt idx="1">
                  <c:v>2.2000000000000002</c:v>
                </c:pt>
                <c:pt idx="2">
                  <c:v>3.75</c:v>
                </c:pt>
                <c:pt idx="3">
                  <c:v>6.85</c:v>
                </c:pt>
                <c:pt idx="4">
                  <c:v>7.65</c:v>
                </c:pt>
                <c:pt idx="5">
                  <c:v>8.9</c:v>
                </c:pt>
                <c:pt idx="6">
                  <c:v>9.2200000000000006</c:v>
                </c:pt>
                <c:pt idx="7">
                  <c:v>10.47</c:v>
                </c:pt>
                <c:pt idx="8">
                  <c:v>10.92</c:v>
                </c:pt>
                <c:pt idx="9">
                  <c:v>12.82</c:v>
                </c:pt>
                <c:pt idx="10">
                  <c:v>13.37</c:v>
                </c:pt>
                <c:pt idx="11">
                  <c:v>16.32</c:v>
                </c:pt>
              </c:numCache>
            </c:numRef>
          </c:val>
          <c:extLst>
            <c:ext xmlns:c16="http://schemas.microsoft.com/office/drawing/2014/chart" uri="{C3380CC4-5D6E-409C-BE32-E72D297353CC}">
              <c16:uniqueId val="{00000000-A57A-4C7B-BB6A-73C374F98937}"/>
            </c:ext>
          </c:extLst>
        </c:ser>
        <c:dLbls>
          <c:showLegendKey val="0"/>
          <c:showVal val="0"/>
          <c:showCatName val="0"/>
          <c:showSerName val="0"/>
          <c:showPercent val="0"/>
          <c:showBubbleSize val="0"/>
        </c:dLbls>
        <c:gapWidth val="100"/>
        <c:axId val="691247568"/>
        <c:axId val="691246584"/>
      </c:barChart>
      <c:lineChart>
        <c:grouping val="standard"/>
        <c:varyColors val="0"/>
        <c:ser>
          <c:idx val="0"/>
          <c:order val="0"/>
          <c:tx>
            <c:v>Νέες Σωρευτικές Επενδύσεις από την αρχή του έτους (σε αριθμό)</c:v>
          </c:tx>
          <c:spPr>
            <a:ln w="28575" cap="rnd">
              <a:solidFill>
                <a:srgbClr val="D4635F"/>
              </a:solidFill>
              <a:round/>
            </a:ln>
            <a:effectLst/>
          </c:spPr>
          <c:marker>
            <c:symbol val="none"/>
          </c:marker>
          <c:dLbls>
            <c:spPr>
              <a:solidFill>
                <a:schemeClr val="lt1"/>
              </a:solidFill>
              <a:ln w="19050">
                <a:solidFill>
                  <a:srgbClr val="E1564B"/>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rgbClr val="E1564B"/>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flowChartConnector">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MASTERDATA!#REF!</c:f>
            </c:multiLvlStrRef>
          </c:cat>
          <c:val>
            <c:numRef>
              <c:f>MASTERDATA!$CA$3:$CA$14</c:f>
              <c:numCache>
                <c:formatCode>General</c:formatCode>
                <c:ptCount val="12"/>
                <c:pt idx="0">
                  <c:v>1</c:v>
                </c:pt>
                <c:pt idx="1">
                  <c:v>5</c:v>
                </c:pt>
                <c:pt idx="2">
                  <c:v>9</c:v>
                </c:pt>
                <c:pt idx="3">
                  <c:v>13</c:v>
                </c:pt>
                <c:pt idx="4">
                  <c:v>15</c:v>
                </c:pt>
                <c:pt idx="5">
                  <c:v>17</c:v>
                </c:pt>
                <c:pt idx="6">
                  <c:v>19</c:v>
                </c:pt>
                <c:pt idx="7">
                  <c:v>20</c:v>
                </c:pt>
                <c:pt idx="8">
                  <c:v>21</c:v>
                </c:pt>
                <c:pt idx="9">
                  <c:v>25</c:v>
                </c:pt>
                <c:pt idx="10">
                  <c:v>26</c:v>
                </c:pt>
                <c:pt idx="11">
                  <c:v>29</c:v>
                </c:pt>
              </c:numCache>
            </c:numRef>
          </c:val>
          <c:smooth val="0"/>
          <c:extLst>
            <c:ext xmlns:c16="http://schemas.microsoft.com/office/drawing/2014/chart" uri="{C3380CC4-5D6E-409C-BE32-E72D297353CC}">
              <c16:uniqueId val="{00000001-A57A-4C7B-BB6A-73C374F98937}"/>
            </c:ext>
          </c:extLst>
        </c:ser>
        <c:dLbls>
          <c:showLegendKey val="0"/>
          <c:showVal val="0"/>
          <c:showCatName val="0"/>
          <c:showSerName val="0"/>
          <c:showPercent val="0"/>
          <c:showBubbleSize val="0"/>
        </c:dLbls>
        <c:marker val="1"/>
        <c:smooth val="0"/>
        <c:axId val="476984888"/>
        <c:axId val="476984560"/>
      </c:lineChart>
      <c:catAx>
        <c:axId val="69124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246584"/>
        <c:crosses val="autoZero"/>
        <c:auto val="1"/>
        <c:lblAlgn val="ctr"/>
        <c:lblOffset val="100"/>
        <c:noMultiLvlLbl val="0"/>
      </c:catAx>
      <c:valAx>
        <c:axId val="691246584"/>
        <c:scaling>
          <c:orientation val="minMax"/>
          <c:max val="16.5"/>
          <c:min val="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247568"/>
        <c:crosses val="autoZero"/>
        <c:crossBetween val="between"/>
      </c:valAx>
      <c:valAx>
        <c:axId val="476984560"/>
        <c:scaling>
          <c:orientation val="minMax"/>
          <c:max val="3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984888"/>
        <c:crosses val="max"/>
        <c:crossBetween val="between"/>
      </c:valAx>
      <c:catAx>
        <c:axId val="476984888"/>
        <c:scaling>
          <c:orientation val="minMax"/>
        </c:scaling>
        <c:delete val="1"/>
        <c:axPos val="b"/>
        <c:numFmt formatCode="General" sourceLinked="1"/>
        <c:majorTickMark val="out"/>
        <c:minorTickMark val="none"/>
        <c:tickLblPos val="nextTo"/>
        <c:crossAx val="476984560"/>
        <c:crosses val="autoZero"/>
        <c:auto val="1"/>
        <c:lblAlgn val="ctr"/>
        <c:lblOffset val="100"/>
        <c:noMultiLvlLbl val="0"/>
      </c:catAx>
      <c:spPr>
        <a:noFill/>
        <a:ln>
          <a:noFill/>
        </a:ln>
        <a:effectLst/>
      </c:spPr>
    </c:plotArea>
    <c:legend>
      <c:legendPos val="b"/>
      <c:layout>
        <c:manualLayout>
          <c:xMode val="edge"/>
          <c:yMode val="edge"/>
          <c:x val="7.4001606659089142E-2"/>
          <c:y val="5.790888063339994E-2"/>
          <c:w val="0.46204802030543612"/>
          <c:h val="0.195080831373243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12676628153102E-2"/>
          <c:y val="9.468437455953136E-3"/>
          <c:w val="0.96777464674369384"/>
          <c:h val="0.9057365813211723"/>
        </c:manualLayout>
      </c:layout>
      <c:barChart>
        <c:barDir val="col"/>
        <c:grouping val="clustered"/>
        <c:varyColors val="0"/>
        <c:ser>
          <c:idx val="0"/>
          <c:order val="0"/>
          <c:tx>
            <c:strRef>
              <c:f>'1. ΕΞΕΛΙΞΗ ΕΠΕΝΔΥΣΕΩΝ DATA'!$F$1</c:f>
              <c:strCache>
                <c:ptCount val="1"/>
                <c:pt idx="0">
                  <c:v>Συνολικές Επενδύσεις</c:v>
                </c:pt>
              </c:strCache>
            </c:strRef>
          </c:tx>
          <c:spPr>
            <a:gradFill>
              <a:gsLst>
                <a:gs pos="100000">
                  <a:srgbClr val="2C69D4"/>
                </a:gs>
                <a:gs pos="80000">
                  <a:srgbClr val="2F69D0"/>
                </a:gs>
                <a:gs pos="0">
                  <a:srgbClr val="214F9F"/>
                </a:gs>
              </a:gsLst>
              <a:lin ang="16200000" scaled="0"/>
            </a:gradFill>
            <a:ln>
              <a:noFill/>
            </a:ln>
            <a:effectLst/>
          </c:spPr>
          <c:invertIfNegative val="0"/>
          <c:dLbls>
            <c:spPr>
              <a:noFill/>
              <a:ln>
                <a:solidFill>
                  <a:schemeClr val="tx1"/>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2C69D4"/>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 ΕΞΕΛΙΞΗ ΕΠΕΝΔΥΣΕΩΝ DATA'!$E$9:$E$11</c:f>
              <c:numCache>
                <c:formatCode>General</c:formatCode>
                <c:ptCount val="3"/>
                <c:pt idx="0">
                  <c:v>2021</c:v>
                </c:pt>
                <c:pt idx="1">
                  <c:v>2022</c:v>
                </c:pt>
                <c:pt idx="2">
                  <c:v>2023</c:v>
                </c:pt>
              </c:numCache>
            </c:numRef>
          </c:cat>
          <c:val>
            <c:numRef>
              <c:f>'1. ΕΞΕΛΙΞΗ ΕΠΕΝΔΥΣΕΩΝ DATA'!$F$9:$F$11</c:f>
              <c:numCache>
                <c:formatCode>General</c:formatCode>
                <c:ptCount val="3"/>
                <c:pt idx="0">
                  <c:v>126</c:v>
                </c:pt>
                <c:pt idx="1">
                  <c:v>152</c:v>
                </c:pt>
                <c:pt idx="2">
                  <c:v>181</c:v>
                </c:pt>
              </c:numCache>
            </c:numRef>
          </c:val>
          <c:extLst>
            <c:ext xmlns:c16="http://schemas.microsoft.com/office/drawing/2014/chart" uri="{C3380CC4-5D6E-409C-BE32-E72D297353CC}">
              <c16:uniqueId val="{00000000-C90E-47B9-A8A6-0A2599AC6CDD}"/>
            </c:ext>
          </c:extLst>
        </c:ser>
        <c:ser>
          <c:idx val="1"/>
          <c:order val="1"/>
          <c:tx>
            <c:strRef>
              <c:f>'1. ΕΞΕΛΙΞΗ ΕΠΕΝΔΥΣΕΩΝ DATA'!$G$1</c:f>
              <c:strCache>
                <c:ptCount val="1"/>
                <c:pt idx="0">
                  <c:v>Συνολικές Ολοκληρωμένες Επενδύσεις</c:v>
                </c:pt>
              </c:strCache>
            </c:strRef>
          </c:tx>
          <c:spPr>
            <a:gradFill>
              <a:gsLst>
                <a:gs pos="33000">
                  <a:srgbClr val="E72405"/>
                </a:gs>
                <a:gs pos="12000">
                  <a:srgbClr val="FF0000"/>
                </a:gs>
                <a:gs pos="100000">
                  <a:srgbClr val="C00000"/>
                </a:gs>
              </a:gsLst>
              <a:lin ang="16200000" scaled="0"/>
            </a:gradFill>
            <a:ln>
              <a:noFill/>
            </a:ln>
            <a:effectLst/>
          </c:spPr>
          <c:invertIfNegative val="0"/>
          <c:dLbls>
            <c:spPr>
              <a:noFill/>
              <a:ln>
                <a:solidFill>
                  <a:schemeClr val="tx1"/>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C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 ΕΞΕΛΙΞΗ ΕΠΕΝΔΥΣΕΩΝ DATA'!$E$9:$E$11</c:f>
              <c:numCache>
                <c:formatCode>General</c:formatCode>
                <c:ptCount val="3"/>
                <c:pt idx="0">
                  <c:v>2021</c:v>
                </c:pt>
                <c:pt idx="1">
                  <c:v>2022</c:v>
                </c:pt>
                <c:pt idx="2">
                  <c:v>2023</c:v>
                </c:pt>
              </c:numCache>
            </c:numRef>
          </c:cat>
          <c:val>
            <c:numRef>
              <c:f>'1. ΕΞΕΛΙΞΗ ΕΠΕΝΔΥΣΕΩΝ DATA'!$G$9:$G$11</c:f>
              <c:numCache>
                <c:formatCode>#,##0</c:formatCode>
                <c:ptCount val="3"/>
                <c:pt idx="0">
                  <c:v>103</c:v>
                </c:pt>
                <c:pt idx="1">
                  <c:v>122</c:v>
                </c:pt>
                <c:pt idx="2">
                  <c:v>146</c:v>
                </c:pt>
              </c:numCache>
            </c:numRef>
          </c:val>
          <c:extLst>
            <c:ext xmlns:c16="http://schemas.microsoft.com/office/drawing/2014/chart" uri="{C3380CC4-5D6E-409C-BE32-E72D297353CC}">
              <c16:uniqueId val="{00000001-C90E-47B9-A8A6-0A2599AC6CDD}"/>
            </c:ext>
          </c:extLst>
        </c:ser>
        <c:dLbls>
          <c:showLegendKey val="0"/>
          <c:showVal val="0"/>
          <c:showCatName val="0"/>
          <c:showSerName val="0"/>
          <c:showPercent val="0"/>
          <c:showBubbleSize val="0"/>
        </c:dLbls>
        <c:gapWidth val="100"/>
        <c:overlap val="-5"/>
        <c:axId val="1033220479"/>
        <c:axId val="1033220895"/>
      </c:barChart>
      <c:catAx>
        <c:axId val="10332204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033220895"/>
        <c:crosses val="autoZero"/>
        <c:auto val="1"/>
        <c:lblAlgn val="ctr"/>
        <c:lblOffset val="100"/>
        <c:noMultiLvlLbl val="0"/>
      </c:catAx>
      <c:valAx>
        <c:axId val="1033220895"/>
        <c:scaling>
          <c:orientation val="minMax"/>
        </c:scaling>
        <c:delete val="1"/>
        <c:axPos val="l"/>
        <c:numFmt formatCode="General" sourceLinked="1"/>
        <c:majorTickMark val="none"/>
        <c:minorTickMark val="none"/>
        <c:tickLblPos val="nextTo"/>
        <c:crossAx val="1033220479"/>
        <c:crosses val="autoZero"/>
        <c:crossBetween val="between"/>
      </c:valAx>
      <c:spPr>
        <a:noFill/>
        <a:ln>
          <a:noFill/>
        </a:ln>
        <a:effectLst/>
      </c:spPr>
    </c:plotArea>
    <c:legend>
      <c:legendPos val="t"/>
      <c:layout>
        <c:manualLayout>
          <c:xMode val="edge"/>
          <c:yMode val="edge"/>
          <c:x val="7.3614452638464606E-3"/>
          <c:y val="1.210863076071432E-2"/>
          <c:w val="0.4072591957154284"/>
          <c:h val="0.19170687486089127"/>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95772610199894"/>
          <c:y val="4.3097231766392644E-2"/>
          <c:w val="0.71384594323305173"/>
          <c:h val="0.59180059140864416"/>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2.1567004361879648E-3"/>
          <c:y val="0.7225242132821188"/>
          <c:w val="0.9879315311531639"/>
          <c:h val="0.27747578671788109"/>
        </c:manualLayout>
      </c:layout>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0"/>
          <c:y val="0.79791353760822148"/>
          <c:w val="1"/>
          <c:h val="0.1946022587758671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l-GR" sz="1050" b="1" i="0" u="none" strike="noStrike" kern="1200" baseline="0">
                <a:solidFill>
                  <a:srgbClr val="D46360"/>
                </a:solidFill>
                <a:latin typeface="Georgia" panose="02040502050405020303" pitchFamily="18" charset="0"/>
                <a:ea typeface="+mn-ea"/>
                <a:cs typeface="+mn-cs"/>
              </a:defRPr>
            </a:pPr>
            <a:r>
              <a:rPr lang="en-US" sz="1050" b="1" kern="1200" dirty="0">
                <a:solidFill>
                  <a:srgbClr val="D46360"/>
                </a:solidFill>
                <a:latin typeface="Georgia" panose="02040502050405020303" pitchFamily="18" charset="0"/>
                <a:ea typeface="+mn-ea"/>
                <a:cs typeface="+mn-cs"/>
              </a:rPr>
              <a:t>KATANOMH</a:t>
            </a:r>
            <a:r>
              <a:rPr lang="el-GR" sz="1050" b="1" kern="1200" dirty="0">
                <a:solidFill>
                  <a:srgbClr val="D46360"/>
                </a:solidFill>
                <a:latin typeface="Georgia" panose="02040502050405020303" pitchFamily="18" charset="0"/>
                <a:ea typeface="+mn-ea"/>
                <a:cs typeface="+mn-cs"/>
              </a:rPr>
              <a:t> </a:t>
            </a:r>
            <a:r>
              <a:rPr lang="en-US" sz="1050" b="1" kern="1200" dirty="0">
                <a:solidFill>
                  <a:srgbClr val="D46360"/>
                </a:solidFill>
                <a:latin typeface="Georgia" panose="02040502050405020303" pitchFamily="18" charset="0"/>
                <a:ea typeface="+mn-ea"/>
                <a:cs typeface="+mn-cs"/>
              </a:rPr>
              <a:t>E</a:t>
            </a:r>
            <a:r>
              <a:rPr lang="el-GR" sz="1050" b="1" kern="1200" dirty="0">
                <a:solidFill>
                  <a:srgbClr val="D46360"/>
                </a:solidFill>
                <a:latin typeface="Georgia" panose="02040502050405020303" pitchFamily="18" charset="0"/>
                <a:ea typeface="+mn-ea"/>
                <a:cs typeface="+mn-cs"/>
              </a:rPr>
              <a:t>ΠΕΝΔΥΣΕΩΝ</a:t>
            </a:r>
            <a:endParaRPr lang="el-GR" sz="1050" b="1" kern="1200" baseline="0" dirty="0">
              <a:solidFill>
                <a:srgbClr val="D46360"/>
              </a:solidFill>
              <a:latin typeface="Georgia" panose="02040502050405020303" pitchFamily="18" charset="0"/>
              <a:ea typeface="+mn-ea"/>
              <a:cs typeface="+mn-cs"/>
            </a:endParaRPr>
          </a:p>
          <a:p>
            <a:pPr>
              <a:defRPr lang="el-GR" sz="1050">
                <a:solidFill>
                  <a:srgbClr val="D46360"/>
                </a:solidFill>
                <a:latin typeface="Georgia" panose="02040502050405020303" pitchFamily="18" charset="0"/>
                <a:cs typeface="+mn-cs"/>
              </a:defRPr>
            </a:pPr>
            <a:r>
              <a:rPr lang="el-GR" sz="1050" b="1" kern="1200" dirty="0">
                <a:solidFill>
                  <a:srgbClr val="D46360"/>
                </a:solidFill>
                <a:latin typeface="Georgia" panose="02040502050405020303" pitchFamily="18" charset="0"/>
                <a:ea typeface="+mn-ea"/>
                <a:cs typeface="+mn-cs"/>
              </a:rPr>
              <a:t>(ΑΝΟΙΧΤΑ ΥΠΟΛΟΙΠΑ) 31/12/2023</a:t>
            </a:r>
          </a:p>
        </c:rich>
      </c:tx>
      <c:overlay val="0"/>
      <c:spPr>
        <a:noFill/>
        <a:ln>
          <a:noFill/>
        </a:ln>
        <a:effectLst/>
      </c:spPr>
      <c:txPr>
        <a:bodyPr rot="0" spcFirstLastPara="1" vertOverflow="ellipsis" vert="horz" wrap="square" anchor="ctr" anchorCtr="1"/>
        <a:lstStyle/>
        <a:p>
          <a:pPr>
            <a:defRPr lang="el-GR" sz="1050" b="1" i="0" u="none" strike="noStrike" kern="1200" baseline="0">
              <a:solidFill>
                <a:srgbClr val="D46360"/>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0.17302373300512791"/>
          <c:y val="0.21180161851444765"/>
          <c:w val="0.40524068408770297"/>
          <c:h val="0.6054212451165224"/>
        </c:manualLayout>
      </c:layout>
      <c:pieChart>
        <c:varyColors val="1"/>
        <c:ser>
          <c:idx val="0"/>
          <c:order val="0"/>
          <c:explosion val="2"/>
          <c:dPt>
            <c:idx val="0"/>
            <c:bubble3D val="0"/>
            <c:spPr>
              <a:solidFill>
                <a:schemeClr val="accent1">
                  <a:lumMod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96B-4326-B5C7-4069882DB53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96B-4326-B5C7-4069882DB53B}"/>
              </c:ext>
            </c:extLst>
          </c:dPt>
          <c:dPt>
            <c:idx val="2"/>
            <c:bubble3D val="0"/>
            <c:spPr>
              <a:solidFill>
                <a:schemeClr val="accent1">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96B-4326-B5C7-4069882DB53B}"/>
              </c:ext>
            </c:extLst>
          </c:dPt>
          <c:dPt>
            <c:idx val="3"/>
            <c:bubble3D val="0"/>
            <c:spPr>
              <a:solidFill>
                <a:srgbClr val="E1564B"/>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396B-4326-B5C7-4069882DB53B}"/>
              </c:ext>
            </c:extLst>
          </c:dPt>
          <c:dPt>
            <c:idx val="4"/>
            <c:bubble3D val="0"/>
            <c:spPr>
              <a:solidFill>
                <a:schemeClr val="accent4">
                  <a:lumMod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396B-4326-B5C7-4069882DB53B}"/>
              </c:ext>
            </c:extLst>
          </c:dPt>
          <c:dPt>
            <c:idx val="5"/>
            <c:bubble3D val="0"/>
            <c:explosion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396B-4326-B5C7-4069882DB53B}"/>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'8.  ΚΛΑΔΟΙ 31.12.2023'!$N$2:$N$7</c:f>
              <c:strCache>
                <c:ptCount val="6"/>
                <c:pt idx="0">
                  <c:v>Κατασκευές</c:v>
                </c:pt>
                <c:pt idx="1">
                  <c:v>Ξενοδοχεία/Εστίαση</c:v>
                </c:pt>
                <c:pt idx="2">
                  <c:v>Εμπόριο</c:v>
                </c:pt>
                <c:pt idx="3">
                  <c:v>Διαδίκτυο, Τηλεπικοινωνίες και Πληροφορική</c:v>
                </c:pt>
                <c:pt idx="4">
                  <c:v>Τρόφιμα και Ποτά</c:v>
                </c:pt>
                <c:pt idx="5">
                  <c:v>Λοιποί Κλάδοι</c:v>
                </c:pt>
              </c:strCache>
            </c:strRef>
          </c:cat>
          <c:val>
            <c:numRef>
              <c:f>'8.  ΚΛΑΔΟΙ 31.12.2023'!$O$2:$O$7</c:f>
              <c:numCache>
                <c:formatCode>0.0%</c:formatCode>
                <c:ptCount val="6"/>
                <c:pt idx="0">
                  <c:v>0.1499712067227344</c:v>
                </c:pt>
                <c:pt idx="1">
                  <c:v>0.14704576905850347</c:v>
                </c:pt>
                <c:pt idx="2">
                  <c:v>0.11131453308122802</c:v>
                </c:pt>
                <c:pt idx="3">
                  <c:v>0.10788537661004836</c:v>
                </c:pt>
                <c:pt idx="4">
                  <c:v>8.5611436402122071E-2</c:v>
                </c:pt>
                <c:pt idx="5">
                  <c:v>0.39817167812536369</c:v>
                </c:pt>
              </c:numCache>
            </c:numRef>
          </c:val>
          <c:extLst>
            <c:ext xmlns:c16="http://schemas.microsoft.com/office/drawing/2014/chart" uri="{C3380CC4-5D6E-409C-BE32-E72D297353CC}">
              <c16:uniqueId val="{0000000C-396B-4326-B5C7-4069882DB53B}"/>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429007010871699"/>
          <c:y val="0.19398572502619579"/>
          <c:w val="0.25022361226970663"/>
          <c:h val="0.7735211243710333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Georgia" panose="02040502050405020303" pitchFamily="18"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61617755554443E-3"/>
          <c:y val="0.16542559452795674"/>
          <c:w val="0.99055383822444454"/>
          <c:h val="0.80560979877515315"/>
        </c:manualLayout>
      </c:layout>
      <c:barChart>
        <c:barDir val="col"/>
        <c:grouping val="clustered"/>
        <c:varyColors val="0"/>
        <c:ser>
          <c:idx val="0"/>
          <c:order val="0"/>
          <c:tx>
            <c:strRef>
              <c:f>'11. DataKPM'!$D$26</c:f>
              <c:strCache>
                <c:ptCount val="1"/>
                <c:pt idx="0">
                  <c:v>Σύνολο Εσόδων (σε χιλ. ευρώ)</c:v>
                </c:pt>
              </c:strCache>
            </c:strRef>
          </c:tx>
          <c:spPr>
            <a:solidFill>
              <a:srgbClr val="E1564B"/>
            </a:solidFill>
            <a:ln>
              <a:noFill/>
            </a:ln>
            <a:effectLst/>
          </c:spPr>
          <c:invertIfNegative val="0"/>
          <c:dLbls>
            <c:dLbl>
              <c:idx val="0"/>
              <c:tx>
                <c:rich>
                  <a:bodyPr/>
                  <a:lstStyle/>
                  <a:p>
                    <a:r>
                      <a:rPr lang="en-US"/>
                      <a:t>878.3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5F1-40E5-88A0-A3D200DDCD23}"/>
                </c:ext>
              </c:extLst>
            </c:dLbl>
            <c:dLbl>
              <c:idx val="1"/>
              <c:tx>
                <c:rich>
                  <a:bodyPr/>
                  <a:lstStyle/>
                  <a:p>
                    <a:r>
                      <a:rPr lang="en-US"/>
                      <a:t>1,043.7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5F1-40E5-88A0-A3D200DDCD23}"/>
                </c:ext>
              </c:extLst>
            </c:dLbl>
            <c:dLbl>
              <c:idx val="2"/>
              <c:tx>
                <c:rich>
                  <a:bodyPr/>
                  <a:lstStyle/>
                  <a:p>
                    <a:r>
                      <a:rPr lang="en-US"/>
                      <a:t>1,688.7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5F1-40E5-88A0-A3D200DDCD23}"/>
                </c:ext>
              </c:extLst>
            </c:dLbl>
            <c:numFmt formatCode="#,##0.0" sourceLinked="0"/>
            <c:spPr>
              <a:noFill/>
              <a:ln>
                <a:solidFill>
                  <a:schemeClr val="tx1"/>
                </a:solidFill>
              </a:ln>
              <a:effectLst/>
            </c:spPr>
            <c:txPr>
              <a:bodyPr rot="0" spcFirstLastPara="1" vertOverflow="ellipsis" vert="horz" wrap="square" anchor="ctr" anchorCtr="1"/>
              <a:lstStyle/>
              <a:p>
                <a:pPr>
                  <a:defRPr sz="1050" b="1" i="0" u="none" strike="noStrike" kern="1200" baseline="0">
                    <a:solidFill>
                      <a:srgbClr val="E1564B"/>
                    </a:solidFill>
                    <a:latin typeface="Arial" panose="020B0604020202020204" pitchFamily="34" charset="0"/>
                    <a:ea typeface="Tahoma" panose="020B060403050404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 DataKPM'!$A$33:$A$35</c:f>
              <c:numCache>
                <c:formatCode>General</c:formatCode>
                <c:ptCount val="3"/>
                <c:pt idx="0">
                  <c:v>2021</c:v>
                </c:pt>
                <c:pt idx="1">
                  <c:v>2022</c:v>
                </c:pt>
                <c:pt idx="2">
                  <c:v>2023</c:v>
                </c:pt>
              </c:numCache>
            </c:numRef>
          </c:cat>
          <c:val>
            <c:numRef>
              <c:f>'11. DataKPM'!$D$33:$D$35</c:f>
              <c:numCache>
                <c:formatCode>General</c:formatCode>
                <c:ptCount val="3"/>
                <c:pt idx="0">
                  <c:v>878.3</c:v>
                </c:pt>
                <c:pt idx="1">
                  <c:v>1043.7</c:v>
                </c:pt>
                <c:pt idx="2">
                  <c:v>1688.7</c:v>
                </c:pt>
              </c:numCache>
            </c:numRef>
          </c:val>
          <c:extLst>
            <c:ext xmlns:c16="http://schemas.microsoft.com/office/drawing/2014/chart" uri="{C3380CC4-5D6E-409C-BE32-E72D297353CC}">
              <c16:uniqueId val="{00000000-05F1-40E5-88A0-A3D200DDCD23}"/>
            </c:ext>
          </c:extLst>
        </c:ser>
        <c:ser>
          <c:idx val="1"/>
          <c:order val="1"/>
          <c:tx>
            <c:strRef>
              <c:f>'11. DataKPM'!$E$26</c:f>
              <c:strCache>
                <c:ptCount val="1"/>
                <c:pt idx="0">
                  <c:v>Κέρδη Προ προβλέψεων για πιστωτικό κίνδυνο ομολογιακών δανείων και φόρων (σε χιλ. ευρώ)</c:v>
                </c:pt>
              </c:strCache>
            </c:strRef>
          </c:tx>
          <c:spPr>
            <a:solidFill>
              <a:srgbClr val="002060"/>
            </a:solidFill>
            <a:ln>
              <a:noFill/>
            </a:ln>
            <a:effectLst/>
          </c:spPr>
          <c:invertIfNegative val="0"/>
          <c:dLbls>
            <c:dLbl>
              <c:idx val="0"/>
              <c:tx>
                <c:rich>
                  <a:bodyPr/>
                  <a:lstStyle/>
                  <a:p>
                    <a:r>
                      <a:rPr lang="en-US"/>
                      <a:t>369.3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5F1-40E5-88A0-A3D200DDCD23}"/>
                </c:ext>
              </c:extLst>
            </c:dLbl>
            <c:dLbl>
              <c:idx val="1"/>
              <c:tx>
                <c:rich>
                  <a:bodyPr/>
                  <a:lstStyle/>
                  <a:p>
                    <a:r>
                      <a:rPr lang="en-US"/>
                      <a:t>469.0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5F1-40E5-88A0-A3D200DDCD23}"/>
                </c:ext>
              </c:extLst>
            </c:dLbl>
            <c:dLbl>
              <c:idx val="2"/>
              <c:tx>
                <c:rich>
                  <a:bodyPr/>
                  <a:lstStyle/>
                  <a:p>
                    <a:r>
                      <a:rPr lang="en-US"/>
                      <a:t>831.5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5F1-40E5-88A0-A3D200DDCD23}"/>
                </c:ext>
              </c:extLst>
            </c:dLbl>
            <c:numFmt formatCode="#,##0.0" sourceLinked="0"/>
            <c:spPr>
              <a:noFill/>
              <a:ln>
                <a:solidFill>
                  <a:schemeClr val="tx1"/>
                </a:solidFill>
              </a:ln>
              <a:effectLst/>
            </c:spPr>
            <c:txPr>
              <a:bodyPr rot="0" spcFirstLastPara="1" vertOverflow="ellipsis" vert="horz" wrap="square" anchor="ctr" anchorCtr="1"/>
              <a:lstStyle/>
              <a:p>
                <a:pPr>
                  <a:defRPr sz="1050" b="1" i="0" u="none" strike="noStrike" kern="1200" baseline="0">
                    <a:solidFill>
                      <a:srgbClr val="002060"/>
                    </a:solidFill>
                    <a:latin typeface="Arial" panose="020B0604020202020204" pitchFamily="34" charset="0"/>
                    <a:ea typeface="Tahoma" panose="020B060403050404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'11. DataKPM'!$A$33:$A$35</c:f>
              <c:numCache>
                <c:formatCode>General</c:formatCode>
                <c:ptCount val="3"/>
                <c:pt idx="0">
                  <c:v>2021</c:v>
                </c:pt>
                <c:pt idx="1">
                  <c:v>2022</c:v>
                </c:pt>
                <c:pt idx="2">
                  <c:v>2023</c:v>
                </c:pt>
              </c:numCache>
            </c:numRef>
          </c:cat>
          <c:val>
            <c:numRef>
              <c:f>'11. DataKPM'!$E$33:$E$35</c:f>
              <c:numCache>
                <c:formatCode>General</c:formatCode>
                <c:ptCount val="3"/>
                <c:pt idx="0">
                  <c:v>369.29999999999995</c:v>
                </c:pt>
                <c:pt idx="1">
                  <c:v>469</c:v>
                </c:pt>
                <c:pt idx="2">
                  <c:v>831.5</c:v>
                </c:pt>
              </c:numCache>
            </c:numRef>
          </c:val>
          <c:extLst>
            <c:ext xmlns:c16="http://schemas.microsoft.com/office/drawing/2014/chart" uri="{C3380CC4-5D6E-409C-BE32-E72D297353CC}">
              <c16:uniqueId val="{00000001-05F1-40E5-88A0-A3D200DDCD23}"/>
            </c:ext>
          </c:extLst>
        </c:ser>
        <c:ser>
          <c:idx val="2"/>
          <c:order val="2"/>
          <c:tx>
            <c:strRef>
              <c:f>'11. DataKPM'!$F$26</c:f>
              <c:strCache>
                <c:ptCount val="1"/>
                <c:pt idx="0">
                  <c:v>Κέρδη / (ζημίες) χρήσης (σε χιλ. ευρώ)</c:v>
                </c:pt>
              </c:strCache>
            </c:strRef>
          </c:tx>
          <c:spPr>
            <a:solidFill>
              <a:schemeClr val="bg1">
                <a:lumMod val="85000"/>
              </a:schemeClr>
            </a:solidFill>
            <a:ln>
              <a:noFill/>
            </a:ln>
            <a:effectLst/>
          </c:spPr>
          <c:invertIfNegative val="0"/>
          <c:dLbls>
            <c:dLbl>
              <c:idx val="0"/>
              <c:tx>
                <c:rich>
                  <a:bodyPr/>
                  <a:lstStyle/>
                  <a:p>
                    <a:r>
                      <a:rPr lang="en-US"/>
                      <a:t>340.6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5F1-40E5-88A0-A3D200DDCD23}"/>
                </c:ext>
              </c:extLst>
            </c:dLbl>
            <c:dLbl>
              <c:idx val="1"/>
              <c:tx>
                <c:rich>
                  <a:bodyPr/>
                  <a:lstStyle/>
                  <a:p>
                    <a:r>
                      <a:rPr lang="en-US"/>
                      <a:t>34.6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5F1-40E5-88A0-A3D200DDCD23}"/>
                </c:ext>
              </c:extLst>
            </c:dLbl>
            <c:dLbl>
              <c:idx val="2"/>
              <c:tx>
                <c:rich>
                  <a:bodyPr/>
                  <a:lstStyle/>
                  <a:p>
                    <a:r>
                      <a:rPr lang="en-US"/>
                      <a:t>588.0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5F1-40E5-88A0-A3D200DDCD23}"/>
                </c:ext>
              </c:extLst>
            </c:dLbl>
            <c:numFmt formatCode="#,##0.0" sourceLinked="0"/>
            <c:spPr>
              <a:solidFill>
                <a:schemeClr val="bg1"/>
              </a:solidFill>
              <a:ln>
                <a:solidFill>
                  <a:schemeClr val="tx1"/>
                </a:solidFill>
              </a:ln>
              <a:effectLst/>
            </c:spPr>
            <c:txPr>
              <a:bodyPr rot="0" spcFirstLastPara="1" vertOverflow="ellipsis" vert="horz" wrap="square" anchor="ctr" anchorCtr="1"/>
              <a:lstStyle/>
              <a:p>
                <a:pPr>
                  <a:defRPr sz="1050" b="1" i="0" u="none" strike="noStrike" kern="1200" baseline="0">
                    <a:solidFill>
                      <a:schemeClr val="bg1">
                        <a:lumMod val="50000"/>
                      </a:schemeClr>
                    </a:solidFill>
                    <a:latin typeface="Arial" panose="020B0604020202020204" pitchFamily="34" charset="0"/>
                    <a:ea typeface="Tahoma" panose="020B060403050404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'11. DataKPM'!$A$33:$A$35</c:f>
              <c:numCache>
                <c:formatCode>General</c:formatCode>
                <c:ptCount val="3"/>
                <c:pt idx="0">
                  <c:v>2021</c:v>
                </c:pt>
                <c:pt idx="1">
                  <c:v>2022</c:v>
                </c:pt>
                <c:pt idx="2">
                  <c:v>2023</c:v>
                </c:pt>
              </c:numCache>
            </c:numRef>
          </c:cat>
          <c:val>
            <c:numRef>
              <c:f>'11. DataKPM'!$F$33:$F$35</c:f>
              <c:numCache>
                <c:formatCode>General</c:formatCode>
                <c:ptCount val="3"/>
                <c:pt idx="0">
                  <c:v>340.6</c:v>
                </c:pt>
                <c:pt idx="1">
                  <c:v>34.6</c:v>
                </c:pt>
                <c:pt idx="2">
                  <c:v>588</c:v>
                </c:pt>
              </c:numCache>
            </c:numRef>
          </c:val>
          <c:extLst>
            <c:ext xmlns:c16="http://schemas.microsoft.com/office/drawing/2014/chart" uri="{C3380CC4-5D6E-409C-BE32-E72D297353CC}">
              <c16:uniqueId val="{00000002-05F1-40E5-88A0-A3D200DDCD23}"/>
            </c:ext>
          </c:extLst>
        </c:ser>
        <c:dLbls>
          <c:showLegendKey val="0"/>
          <c:showVal val="0"/>
          <c:showCatName val="0"/>
          <c:showSerName val="0"/>
          <c:showPercent val="0"/>
          <c:showBubbleSize val="0"/>
        </c:dLbls>
        <c:gapWidth val="129"/>
        <c:axId val="348962992"/>
        <c:axId val="1935882512"/>
      </c:barChart>
      <c:catAx>
        <c:axId val="3489629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1260000" spcFirstLastPara="1" vertOverflow="ellipsis"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defRPr>
            </a:pPr>
            <a:endParaRPr lang="en-US"/>
          </a:p>
        </c:txPr>
        <c:crossAx val="1935882512"/>
        <c:crosses val="autoZero"/>
        <c:auto val="1"/>
        <c:lblAlgn val="ctr"/>
        <c:lblOffset val="100"/>
        <c:noMultiLvlLbl val="0"/>
      </c:catAx>
      <c:valAx>
        <c:axId val="1935882512"/>
        <c:scaling>
          <c:orientation val="minMax"/>
          <c:max val="2000"/>
          <c:min val="-200"/>
        </c:scaling>
        <c:delete val="1"/>
        <c:axPos val="l"/>
        <c:numFmt formatCode="#,##0" sourceLinked="0"/>
        <c:majorTickMark val="none"/>
        <c:minorTickMark val="none"/>
        <c:tickLblPos val="nextTo"/>
        <c:crossAx val="348962992"/>
        <c:crosses val="autoZero"/>
        <c:crossBetween val="between"/>
      </c:valAx>
      <c:spPr>
        <a:noFill/>
        <a:ln>
          <a:noFill/>
        </a:ln>
        <a:effectLst/>
      </c:spPr>
    </c:plotArea>
    <c:legend>
      <c:legendPos val="t"/>
      <c:layout>
        <c:manualLayout>
          <c:xMode val="edge"/>
          <c:yMode val="edge"/>
          <c:x val="4.6140498387058949E-2"/>
          <c:y val="5.0582199952278695E-2"/>
          <c:w val="0.67108651132639585"/>
          <c:h val="9.1206041335453111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Tahoma" panose="020B0604030504040204" pitchFamily="34"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ea typeface="Tahoma" panose="020B060403050404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lgn="ctr" rtl="0">
            <a:defRPr lang="el-GR" sz="1200" b="0" i="0" u="none" strike="noStrike" kern="1200" cap="all" spc="0" normalizeH="0" baseline="0">
              <a:solidFill>
                <a:prstClr val="black">
                  <a:lumMod val="65000"/>
                  <a:lumOff val="35000"/>
                </a:prstClr>
              </a:solidFill>
              <a:latin typeface="Georgia" panose="02040502050405020303" pitchFamily="18" charset="0"/>
              <a:ea typeface="+mn-ea"/>
              <a:cs typeface="+mn-cs"/>
            </a:defRPr>
          </a:pPr>
          <a:endParaRPr lang="en-US"/>
        </a:p>
      </c:txPr>
    </c:title>
    <c:autoTitleDeleted val="0"/>
    <c:plotArea>
      <c:layout/>
      <c:lineChart>
        <c:grouping val="standard"/>
        <c:varyColors val="0"/>
        <c:ser>
          <c:idx val="0"/>
          <c:order val="0"/>
          <c:tx>
            <c:strRef>
              <c:f>'Μέσο σταθμισμένο επιτόκιο 2024'!$C$7</c:f>
              <c:strCache>
                <c:ptCount val="1"/>
                <c:pt idx="0">
                  <c:v>ΜΕΣΟ ΣΤΑΘΜΙΣΜΕΝΟ ΕΠΙΤΟΚΙΟ</c:v>
                </c:pt>
              </c:strCache>
            </c:strRef>
          </c:tx>
          <c:spPr>
            <a:ln w="28575" cap="rnd">
              <a:solidFill>
                <a:schemeClr val="accent2"/>
              </a:solidFill>
              <a:round/>
            </a:ln>
            <a:effectLst/>
          </c:spPr>
          <c:marker>
            <c:symbol val="diamond"/>
            <c:size val="6"/>
            <c:spPr>
              <a:solidFill>
                <a:schemeClr val="accent2"/>
              </a:solidFill>
              <a:ln w="9525">
                <a:solidFill>
                  <a:schemeClr val="accent2"/>
                </a:solidFill>
                <a:round/>
              </a:ln>
              <a:effectLst/>
            </c:spPr>
          </c:marker>
          <c:dPt>
            <c:idx val="2"/>
            <c:marker>
              <c:symbol val="diamond"/>
              <c:size val="6"/>
              <c:spPr>
                <a:solidFill>
                  <a:schemeClr val="accent2"/>
                </a:solidFill>
                <a:ln w="9525">
                  <a:solidFill>
                    <a:schemeClr val="accent2"/>
                  </a:solidFill>
                  <a:round/>
                </a:ln>
                <a:effectLst/>
              </c:spPr>
            </c:marker>
            <c:bubble3D val="0"/>
            <c:spPr>
              <a:ln w="31750" cap="rnd">
                <a:solidFill>
                  <a:schemeClr val="accent2"/>
                </a:solidFill>
                <a:round/>
              </a:ln>
              <a:effectLst/>
            </c:spPr>
            <c:extLst>
              <c:ext xmlns:c16="http://schemas.microsoft.com/office/drawing/2014/chart" uri="{C3380CC4-5D6E-409C-BE32-E72D297353CC}">
                <c16:uniqueId val="{00000001-F74B-41A9-8220-62E54BADA0A9}"/>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'Μέσο σταθμισμένο επιτόκιο 2024'!$D$6:$G$6</c:f>
              <c:numCache>
                <c:formatCode>mmm\-yy</c:formatCode>
                <c:ptCount val="4"/>
                <c:pt idx="0">
                  <c:v>45292</c:v>
                </c:pt>
                <c:pt idx="1">
                  <c:v>45323</c:v>
                </c:pt>
                <c:pt idx="2">
                  <c:v>45352</c:v>
                </c:pt>
              </c:numCache>
            </c:numRef>
          </c:cat>
          <c:val>
            <c:numRef>
              <c:f>'Μέσο σταθμισμένο επιτόκιο 2024'!$D$7:$G$7</c:f>
              <c:numCache>
                <c:formatCode>0.00%</c:formatCode>
                <c:ptCount val="4"/>
                <c:pt idx="0">
                  <c:v>0.11511929235225789</c:v>
                </c:pt>
                <c:pt idx="1">
                  <c:v>0.11579736961025684</c:v>
                </c:pt>
                <c:pt idx="2">
                  <c:v>0.11544295791200201</c:v>
                </c:pt>
              </c:numCache>
            </c:numRef>
          </c:val>
          <c:smooth val="0"/>
          <c:extLst>
            <c:ext xmlns:c16="http://schemas.microsoft.com/office/drawing/2014/chart" uri="{C3380CC4-5D6E-409C-BE32-E72D297353CC}">
              <c16:uniqueId val="{00000000-F74B-41A9-8220-62E54BADA0A9}"/>
            </c:ext>
          </c:extLst>
        </c:ser>
        <c:dLbls>
          <c:dLblPos val="t"/>
          <c:showLegendKey val="0"/>
          <c:showVal val="1"/>
          <c:showCatName val="0"/>
          <c:showSerName val="0"/>
          <c:showPercent val="0"/>
          <c:showBubbleSize val="0"/>
        </c:dLbls>
        <c:marker val="1"/>
        <c:smooth val="0"/>
        <c:axId val="756739504"/>
        <c:axId val="756743104"/>
      </c:lineChart>
      <c:dateAx>
        <c:axId val="756739504"/>
        <c:scaling>
          <c:orientation val="minMax"/>
        </c:scaling>
        <c:delete val="0"/>
        <c:axPos val="b"/>
        <c:numFmt formatCode="mmm\-yy" sourceLinked="1"/>
        <c:majorTickMark val="out"/>
        <c:minorTickMark val="none"/>
        <c:tickLblPos val="nextTo"/>
        <c:spPr>
          <a:noFill/>
          <a:ln w="9525" cap="flat" cmpd="sng" algn="ctr">
            <a:solidFill>
              <a:sysClr val="window" lastClr="FFFFFF">
                <a:lumMod val="65000"/>
              </a:sysClr>
            </a:solidFill>
            <a:round/>
          </a:ln>
          <a:effectLst/>
        </c:spPr>
        <c:txPr>
          <a:bodyPr rot="-60000000" spcFirstLastPara="1" vertOverflow="ellipsis" vert="horz" wrap="square" anchor="ctr" anchorCtr="1"/>
          <a:lstStyle/>
          <a:p>
            <a:pPr algn="ctr">
              <a:defRPr lang="en-US" sz="1000" b="0" i="0" u="none" strike="noStrike" kern="1200" cap="all" spc="120" normalizeH="0" baseline="0">
                <a:solidFill>
                  <a:schemeClr val="tx1">
                    <a:lumMod val="75000"/>
                    <a:lumOff val="25000"/>
                  </a:schemeClr>
                </a:solidFill>
                <a:latin typeface="+mn-lt"/>
                <a:ea typeface="+mn-ea"/>
                <a:cs typeface="+mn-cs"/>
              </a:defRPr>
            </a:pPr>
            <a:endParaRPr lang="en-US"/>
          </a:p>
        </c:txPr>
        <c:crossAx val="756743104"/>
        <c:crosses val="autoZero"/>
        <c:auto val="1"/>
        <c:lblOffset val="100"/>
        <c:baseTimeUnit val="months"/>
      </c:dateAx>
      <c:valAx>
        <c:axId val="756743104"/>
        <c:scaling>
          <c:orientation val="minMax"/>
          <c:max val="0.12000000000000001"/>
          <c:min val="0.11000000000000001"/>
        </c:scaling>
        <c:delete val="0"/>
        <c:axPos val="l"/>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6739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Georgia" panose="02040502050405020303" pitchFamily="18" charset="0"/>
                <a:ea typeface="+mn-ea"/>
                <a:cs typeface="+mn-cs"/>
              </a:defRPr>
            </a:pPr>
            <a:r>
              <a:rPr lang="el-GR" sz="1200">
                <a:latin typeface="Georgia" panose="02040502050405020303" pitchFamily="18" charset="0"/>
              </a:rPr>
              <a:t>ΣΩΡΕΥΤΙΚΕΣ</a:t>
            </a:r>
            <a:r>
              <a:rPr lang="el-GR" sz="1200" baseline="0">
                <a:latin typeface="Georgia" panose="02040502050405020303" pitchFamily="18" charset="0"/>
              </a:rPr>
              <a:t> ΕΠΕΝΔΥΣΕΙΣ 202</a:t>
            </a:r>
            <a:r>
              <a:rPr lang="en-US" sz="1200" baseline="0">
                <a:latin typeface="Georgia" panose="02040502050405020303" pitchFamily="18" charset="0"/>
              </a:rPr>
              <a:t>4</a:t>
            </a:r>
            <a:r>
              <a:rPr lang="el-GR" sz="1200" baseline="0">
                <a:latin typeface="Georgia" panose="02040502050405020303" pitchFamily="18" charset="0"/>
              </a:rPr>
              <a:t> </a:t>
            </a:r>
            <a:endParaRPr lang="en-US" sz="1200">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0"/>
          <c:order val="0"/>
          <c:tx>
            <c:strRef>
              <c:f>'[1]ΣΩΡΕΥΤΙΚΕΣ ΕΠΕΝΔΥΣΕΙΣ 2024'!$J$6</c:f>
              <c:strCache>
                <c:ptCount val="1"/>
                <c:pt idx="0">
                  <c:v>Νέες Εκταμιευμένες Επενδύσεις ( σε εκατ. Ευρώ )</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'[1]ΣΩΡΕΥΤΙΚΕΣ ΕΠΕΝΔΥΣΕΙΣ 2024'!$K$5:$M$5</c:f>
              <c:numCache>
                <c:formatCode>mmm\-yy</c:formatCode>
                <c:ptCount val="3"/>
                <c:pt idx="0">
                  <c:v>45292</c:v>
                </c:pt>
                <c:pt idx="1">
                  <c:v>45323</c:v>
                </c:pt>
                <c:pt idx="2">
                  <c:v>45352</c:v>
                </c:pt>
              </c:numCache>
            </c:numRef>
          </c:cat>
          <c:val>
            <c:numRef>
              <c:f>'[1]ΣΩΡΕΥΤΙΚΕΣ ΕΠΕΝΔΥΣΕΙΣ 2024'!$K$6:$M$6</c:f>
              <c:numCache>
                <c:formatCode>#,##0.00</c:formatCode>
                <c:ptCount val="3"/>
                <c:pt idx="0" formatCode="General">
                  <c:v>1.1000000000000001</c:v>
                </c:pt>
                <c:pt idx="1">
                  <c:v>2.4050000000000002</c:v>
                </c:pt>
                <c:pt idx="2">
                  <c:v>2.4050000000000002</c:v>
                </c:pt>
              </c:numCache>
            </c:numRef>
          </c:val>
          <c:extLst>
            <c:ext xmlns:c16="http://schemas.microsoft.com/office/drawing/2014/chart" uri="{C3380CC4-5D6E-409C-BE32-E72D297353CC}">
              <c16:uniqueId val="{00000000-1C59-49A0-B5D2-947B7864B946}"/>
            </c:ext>
          </c:extLst>
        </c:ser>
        <c:ser>
          <c:idx val="1"/>
          <c:order val="1"/>
          <c:tx>
            <c:strRef>
              <c:f>'[1]ΣΩΡΕΥΤΙΚΕΣ ΕΠΕΝΔΥΣΕΙΣ 2024'!$J$7</c:f>
              <c:strCache>
                <c:ptCount val="1"/>
                <c:pt idx="0">
                  <c:v>Νέες Συμβασιοποιημένες Επενδύσεις ( σε εκατ. Ευρώ )</c:v>
                </c:pt>
              </c:strCache>
            </c:strRef>
          </c:tx>
          <c:spPr>
            <a:solidFill>
              <a:srgbClr val="CC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'[1]ΣΩΡΕΥΤΙΚΕΣ ΕΠΕΝΔΥΣΕΙΣ 2024'!$K$5:$M$5</c:f>
              <c:numCache>
                <c:formatCode>mmm\-yy</c:formatCode>
                <c:ptCount val="3"/>
                <c:pt idx="0">
                  <c:v>45292</c:v>
                </c:pt>
                <c:pt idx="1">
                  <c:v>45323</c:v>
                </c:pt>
                <c:pt idx="2">
                  <c:v>45352</c:v>
                </c:pt>
              </c:numCache>
            </c:numRef>
          </c:cat>
          <c:val>
            <c:numRef>
              <c:f>'[1]ΣΩΡΕΥΤΙΚΕΣ ΕΠΕΝΔΥΣΕΙΣ 2024'!$K$7:$M$7</c:f>
              <c:numCache>
                <c:formatCode>#,##0.00</c:formatCode>
                <c:ptCount val="3"/>
                <c:pt idx="0" formatCode="General">
                  <c:v>1.4</c:v>
                </c:pt>
                <c:pt idx="1">
                  <c:v>2.62</c:v>
                </c:pt>
                <c:pt idx="2">
                  <c:v>3.12</c:v>
                </c:pt>
              </c:numCache>
            </c:numRef>
          </c:val>
          <c:extLst>
            <c:ext xmlns:c16="http://schemas.microsoft.com/office/drawing/2014/chart" uri="{C3380CC4-5D6E-409C-BE32-E72D297353CC}">
              <c16:uniqueId val="{00000001-1C59-49A0-B5D2-947B7864B946}"/>
            </c:ext>
          </c:extLst>
        </c:ser>
        <c:dLbls>
          <c:showLegendKey val="0"/>
          <c:showVal val="1"/>
          <c:showCatName val="0"/>
          <c:showSerName val="0"/>
          <c:showPercent val="0"/>
          <c:showBubbleSize val="0"/>
        </c:dLbls>
        <c:gapWidth val="150"/>
        <c:axId val="589247816"/>
        <c:axId val="589257176"/>
      </c:barChart>
      <c:lineChart>
        <c:grouping val="standard"/>
        <c:varyColors val="0"/>
        <c:ser>
          <c:idx val="2"/>
          <c:order val="2"/>
          <c:tx>
            <c:strRef>
              <c:f>'[1]ΣΩΡΕΥΤΙΚΕΣ ΕΠΕΝΔΥΣΕΙΣ 2024'!$J$8</c:f>
              <c:strCache>
                <c:ptCount val="1"/>
                <c:pt idx="0">
                  <c:v>Νέες Επενδύσεις ( σε αριθμό )</c:v>
                </c:pt>
              </c:strCache>
            </c:strRef>
          </c:tx>
          <c:spPr>
            <a:ln w="3175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'[1]ΣΩΡΕΥΤΙΚΕΣ ΕΠΕΝΔΥΣΕΙΣ 2024'!$K$5:$M$5</c:f>
              <c:numCache>
                <c:formatCode>mmm\-yy</c:formatCode>
                <c:ptCount val="3"/>
                <c:pt idx="0">
                  <c:v>45292</c:v>
                </c:pt>
                <c:pt idx="1">
                  <c:v>45323</c:v>
                </c:pt>
                <c:pt idx="2">
                  <c:v>45352</c:v>
                </c:pt>
              </c:numCache>
            </c:numRef>
          </c:cat>
          <c:val>
            <c:numRef>
              <c:f>'[1]ΣΩΡΕΥΤΙΚΕΣ ΕΠΕΝΔΥΣΕΙΣ 2024'!$K$8:$M$8</c:f>
              <c:numCache>
                <c:formatCode>#,##0</c:formatCode>
                <c:ptCount val="3"/>
                <c:pt idx="0" formatCode="General">
                  <c:v>3</c:v>
                </c:pt>
                <c:pt idx="1">
                  <c:v>7</c:v>
                </c:pt>
                <c:pt idx="2">
                  <c:v>9</c:v>
                </c:pt>
              </c:numCache>
            </c:numRef>
          </c:val>
          <c:smooth val="0"/>
          <c:extLst>
            <c:ext xmlns:c16="http://schemas.microsoft.com/office/drawing/2014/chart" uri="{C3380CC4-5D6E-409C-BE32-E72D297353CC}">
              <c16:uniqueId val="{00000002-1C59-49A0-B5D2-947B7864B946}"/>
            </c:ext>
          </c:extLst>
        </c:ser>
        <c:dLbls>
          <c:showLegendKey val="0"/>
          <c:showVal val="1"/>
          <c:showCatName val="0"/>
          <c:showSerName val="0"/>
          <c:showPercent val="0"/>
          <c:showBubbleSize val="0"/>
        </c:dLbls>
        <c:marker val="1"/>
        <c:smooth val="0"/>
        <c:axId val="589247816"/>
        <c:axId val="589257176"/>
      </c:lineChart>
      <c:dateAx>
        <c:axId val="58924781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9257176"/>
        <c:crosses val="autoZero"/>
        <c:auto val="1"/>
        <c:lblOffset val="100"/>
        <c:baseTimeUnit val="months"/>
      </c:dateAx>
      <c:valAx>
        <c:axId val="58925717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Georgia" panose="02040502050405020303" pitchFamily="18" charset="0"/>
                <a:ea typeface="+mn-ea"/>
                <a:cs typeface="+mn-cs"/>
              </a:defRPr>
            </a:pPr>
            <a:endParaRPr lang="en-US"/>
          </a:p>
        </c:txPr>
        <c:crossAx val="589247816"/>
        <c:crosses val="autoZero"/>
        <c:crossBetween val="between"/>
      </c:valAx>
      <c:spPr>
        <a:noFill/>
        <a:ln>
          <a:noFill/>
        </a:ln>
        <a:effectLst/>
      </c:spPr>
    </c:plotArea>
    <c:legend>
      <c:legendPos val="b"/>
      <c:layout>
        <c:manualLayout>
          <c:xMode val="edge"/>
          <c:yMode val="edge"/>
          <c:x val="0.11783826903848291"/>
          <c:y val="0.84205541446399645"/>
          <c:w val="0.86268325955235747"/>
          <c:h val="0.133169117281279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928CCA-85EC-4B2A-9CD0-3EE1CAFBEB4F}"/>
              </a:ext>
            </a:extLst>
          </p:cNvPr>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en-US"/>
          </a:p>
        </p:txBody>
      </p:sp>
      <p:sp>
        <p:nvSpPr>
          <p:cNvPr id="3" name="Date Placeholder 2">
            <a:extLst>
              <a:ext uri="{FF2B5EF4-FFF2-40B4-BE49-F238E27FC236}">
                <a16:creationId xmlns:a16="http://schemas.microsoft.com/office/drawing/2014/main" id="{E45B61D9-2EFE-4231-94EB-8844EC126B49}"/>
              </a:ext>
            </a:extLst>
          </p:cNvPr>
          <p:cNvSpPr>
            <a:spLocks noGrp="1"/>
          </p:cNvSpPr>
          <p:nvPr>
            <p:ph type="dt" sz="quarter" idx="1"/>
          </p:nvPr>
        </p:nvSpPr>
        <p:spPr>
          <a:xfrm>
            <a:off x="3888210" y="0"/>
            <a:ext cx="2974552" cy="501560"/>
          </a:xfrm>
          <a:prstGeom prst="rect">
            <a:avLst/>
          </a:prstGeom>
        </p:spPr>
        <p:txBody>
          <a:bodyPr vert="horz" lIns="96341" tIns="48171" rIns="96341" bIns="48171" rtlCol="0"/>
          <a:lstStyle>
            <a:lvl1pPr algn="r">
              <a:defRPr sz="1300"/>
            </a:lvl1pPr>
          </a:lstStyle>
          <a:p>
            <a:fld id="{2D1391EC-4031-42F5-A5F6-86999775B4CD}" type="datetimeFigureOut">
              <a:rPr lang="en-US" smtClean="0"/>
              <a:pPr/>
              <a:t>23-May-24</a:t>
            </a:fld>
            <a:endParaRPr lang="en-US"/>
          </a:p>
        </p:txBody>
      </p:sp>
      <p:sp>
        <p:nvSpPr>
          <p:cNvPr id="4" name="Footer Placeholder 3">
            <a:extLst>
              <a:ext uri="{FF2B5EF4-FFF2-40B4-BE49-F238E27FC236}">
                <a16:creationId xmlns:a16="http://schemas.microsoft.com/office/drawing/2014/main" id="{B7B95E47-DDAD-4BAA-8370-5DBF2B97CFDC}"/>
              </a:ext>
            </a:extLst>
          </p:cNvPr>
          <p:cNvSpPr>
            <a:spLocks noGrp="1"/>
          </p:cNvSpPr>
          <p:nvPr>
            <p:ph type="ftr" sz="quarter" idx="2"/>
          </p:nvPr>
        </p:nvSpPr>
        <p:spPr>
          <a:xfrm>
            <a:off x="0" y="9494929"/>
            <a:ext cx="2974552" cy="501559"/>
          </a:xfrm>
          <a:prstGeom prst="rect">
            <a:avLst/>
          </a:prstGeom>
        </p:spPr>
        <p:txBody>
          <a:bodyPr vert="horz" lIns="96341" tIns="48171" rIns="96341" bIns="4817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ED299820-F96D-48FB-881A-61BBCA1D25AC}"/>
              </a:ext>
            </a:extLst>
          </p:cNvPr>
          <p:cNvSpPr>
            <a:spLocks noGrp="1"/>
          </p:cNvSpPr>
          <p:nvPr>
            <p:ph type="sldNum" sz="quarter" idx="3"/>
          </p:nvPr>
        </p:nvSpPr>
        <p:spPr>
          <a:xfrm>
            <a:off x="3888210" y="9494929"/>
            <a:ext cx="2974552" cy="501559"/>
          </a:xfrm>
          <a:prstGeom prst="rect">
            <a:avLst/>
          </a:prstGeom>
        </p:spPr>
        <p:txBody>
          <a:bodyPr vert="horz" lIns="96341" tIns="48171" rIns="96341" bIns="48171" rtlCol="0" anchor="b"/>
          <a:lstStyle>
            <a:lvl1pPr algn="r">
              <a:defRPr sz="1300"/>
            </a:lvl1pPr>
          </a:lstStyle>
          <a:p>
            <a:fld id="{9084344C-CED5-4D90-AB4F-3D97875DDEA7}" type="slidenum">
              <a:rPr lang="en-US" smtClean="0"/>
              <a:pPr/>
              <a:t>‹#›</a:t>
            </a:fld>
            <a:endParaRPr lang="en-US"/>
          </a:p>
        </p:txBody>
      </p:sp>
    </p:spTree>
    <p:extLst>
      <p:ext uri="{BB962C8B-B14F-4D97-AF65-F5344CB8AC3E}">
        <p14:creationId xmlns:p14="http://schemas.microsoft.com/office/powerpoint/2010/main" val="2577845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en-US"/>
          </a:p>
        </p:txBody>
      </p:sp>
      <p:sp>
        <p:nvSpPr>
          <p:cNvPr id="3" name="Date Placeholder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5C65AD1D-215E-481F-A00E-1DAC6E32196A}" type="datetimeFigureOut">
              <a:rPr lang="en-US" smtClean="0"/>
              <a:pPr/>
              <a:t>23-May-24</a:t>
            </a:fld>
            <a:endParaRPr lang="en-US"/>
          </a:p>
        </p:txBody>
      </p:sp>
      <p:sp>
        <p:nvSpPr>
          <p:cNvPr id="4" name="Slide Image Placeholder 3"/>
          <p:cNvSpPr>
            <a:spLocks noGrp="1" noRot="1" noChangeAspect="1"/>
          </p:cNvSpPr>
          <p:nvPr>
            <p:ph type="sldImg" idx="2"/>
          </p:nvPr>
        </p:nvSpPr>
        <p:spPr>
          <a:xfrm>
            <a:off x="995363" y="1249363"/>
            <a:ext cx="4873625" cy="3373437"/>
          </a:xfrm>
          <a:prstGeom prst="rect">
            <a:avLst/>
          </a:prstGeom>
          <a:noFill/>
          <a:ln w="12700">
            <a:solidFill>
              <a:prstClr val="black"/>
            </a:solidFill>
          </a:ln>
        </p:spPr>
        <p:txBody>
          <a:bodyPr vert="horz" lIns="96341" tIns="48171" rIns="96341" bIns="48171" rtlCol="0" anchor="ctr"/>
          <a:lstStyle/>
          <a:p>
            <a:endParaRPr lang="en-US"/>
          </a:p>
        </p:txBody>
      </p:sp>
      <p:sp>
        <p:nvSpPr>
          <p:cNvPr id="5" name="Notes Placeholder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en-US"/>
          </a:p>
        </p:txBody>
      </p:sp>
      <p:sp>
        <p:nvSpPr>
          <p:cNvPr id="7" name="Slide Number Placeholder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E39CCB20-9E5E-43CE-9094-79D9E47F0EE1}" type="slidenum">
              <a:rPr lang="en-US" smtClean="0"/>
              <a:pPr/>
              <a:t>‹#›</a:t>
            </a:fld>
            <a:endParaRPr lang="en-US"/>
          </a:p>
        </p:txBody>
      </p:sp>
    </p:spTree>
    <p:extLst>
      <p:ext uri="{BB962C8B-B14F-4D97-AF65-F5344CB8AC3E}">
        <p14:creationId xmlns:p14="http://schemas.microsoft.com/office/powerpoint/2010/main" val="1525498899"/>
      </p:ext>
    </p:extLst>
  </p:cSld>
  <p:clrMap bg1="lt1" tx1="dk1" bg2="lt2" tx2="dk2" accent1="accent1" accent2="accent2" accent3="accent3" accent4="accent4" accent5="accent5" accent6="accent6" hlink="hlink" folHlink="folHlink"/>
  <p:notesStyle>
    <a:lvl1pPr marL="0" algn="l" defTabSz="1031626" rtl="0" eaLnBrk="1" latinLnBrk="0" hangingPunct="1">
      <a:defRPr sz="1354" kern="1200">
        <a:solidFill>
          <a:schemeClr val="tx1"/>
        </a:solidFill>
        <a:latin typeface="+mn-lt"/>
        <a:ea typeface="+mn-ea"/>
        <a:cs typeface="+mn-cs"/>
      </a:defRPr>
    </a:lvl1pPr>
    <a:lvl2pPr marL="515813" algn="l" defTabSz="1031626" rtl="0" eaLnBrk="1" latinLnBrk="0" hangingPunct="1">
      <a:defRPr sz="1354" kern="1200">
        <a:solidFill>
          <a:schemeClr val="tx1"/>
        </a:solidFill>
        <a:latin typeface="+mn-lt"/>
        <a:ea typeface="+mn-ea"/>
        <a:cs typeface="+mn-cs"/>
      </a:defRPr>
    </a:lvl2pPr>
    <a:lvl3pPr marL="1031626" algn="l" defTabSz="1031626" rtl="0" eaLnBrk="1" latinLnBrk="0" hangingPunct="1">
      <a:defRPr sz="1354" kern="1200">
        <a:solidFill>
          <a:schemeClr val="tx1"/>
        </a:solidFill>
        <a:latin typeface="+mn-lt"/>
        <a:ea typeface="+mn-ea"/>
        <a:cs typeface="+mn-cs"/>
      </a:defRPr>
    </a:lvl3pPr>
    <a:lvl4pPr marL="1547439" algn="l" defTabSz="1031626" rtl="0" eaLnBrk="1" latinLnBrk="0" hangingPunct="1">
      <a:defRPr sz="1354" kern="1200">
        <a:solidFill>
          <a:schemeClr val="tx1"/>
        </a:solidFill>
        <a:latin typeface="+mn-lt"/>
        <a:ea typeface="+mn-ea"/>
        <a:cs typeface="+mn-cs"/>
      </a:defRPr>
    </a:lvl4pPr>
    <a:lvl5pPr marL="2063252" algn="l" defTabSz="1031626" rtl="0" eaLnBrk="1" latinLnBrk="0" hangingPunct="1">
      <a:defRPr sz="1354" kern="1200">
        <a:solidFill>
          <a:schemeClr val="tx1"/>
        </a:solidFill>
        <a:latin typeface="+mn-lt"/>
        <a:ea typeface="+mn-ea"/>
        <a:cs typeface="+mn-cs"/>
      </a:defRPr>
    </a:lvl5pPr>
    <a:lvl6pPr marL="2579065" algn="l" defTabSz="1031626" rtl="0" eaLnBrk="1" latinLnBrk="0" hangingPunct="1">
      <a:defRPr sz="1354" kern="1200">
        <a:solidFill>
          <a:schemeClr val="tx1"/>
        </a:solidFill>
        <a:latin typeface="+mn-lt"/>
        <a:ea typeface="+mn-ea"/>
        <a:cs typeface="+mn-cs"/>
      </a:defRPr>
    </a:lvl6pPr>
    <a:lvl7pPr marL="3094878" algn="l" defTabSz="1031626" rtl="0" eaLnBrk="1" latinLnBrk="0" hangingPunct="1">
      <a:defRPr sz="1354" kern="1200">
        <a:solidFill>
          <a:schemeClr val="tx1"/>
        </a:solidFill>
        <a:latin typeface="+mn-lt"/>
        <a:ea typeface="+mn-ea"/>
        <a:cs typeface="+mn-cs"/>
      </a:defRPr>
    </a:lvl7pPr>
    <a:lvl8pPr marL="3610691" algn="l" defTabSz="1031626" rtl="0" eaLnBrk="1" latinLnBrk="0" hangingPunct="1">
      <a:defRPr sz="1354" kern="1200">
        <a:solidFill>
          <a:schemeClr val="tx1"/>
        </a:solidFill>
        <a:latin typeface="+mn-lt"/>
        <a:ea typeface="+mn-ea"/>
        <a:cs typeface="+mn-cs"/>
      </a:defRPr>
    </a:lvl8pPr>
    <a:lvl9pPr marL="4126504" algn="l" defTabSz="1031626" rtl="0" eaLnBrk="1" latinLnBrk="0" hangingPunct="1">
      <a:defRPr sz="13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CCB20-9E5E-43CE-9094-79D9E47F0EE1}" type="slidenum">
              <a:rPr lang="en-US" smtClean="0"/>
              <a:pPr/>
              <a:t>2</a:t>
            </a:fld>
            <a:endParaRPr lang="en-US"/>
          </a:p>
        </p:txBody>
      </p:sp>
    </p:spTree>
    <p:extLst>
      <p:ext uri="{BB962C8B-B14F-4D97-AF65-F5344CB8AC3E}">
        <p14:creationId xmlns:p14="http://schemas.microsoft.com/office/powerpoint/2010/main" val="64235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CCB20-9E5E-43CE-9094-79D9E47F0EE1}" type="slidenum">
              <a:rPr lang="en-US" smtClean="0"/>
              <a:pPr/>
              <a:t>6</a:t>
            </a:fld>
            <a:endParaRPr lang="en-US"/>
          </a:p>
        </p:txBody>
      </p:sp>
    </p:spTree>
    <p:extLst>
      <p:ext uri="{BB962C8B-B14F-4D97-AF65-F5344CB8AC3E}">
        <p14:creationId xmlns:p14="http://schemas.microsoft.com/office/powerpoint/2010/main" val="228707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E39CCB20-9E5E-43CE-9094-79D9E47F0EE1}" type="slidenum">
              <a:rPr lang="en-US" smtClean="0"/>
              <a:pPr/>
              <a:t>13</a:t>
            </a:fld>
            <a:endParaRPr lang="en-US"/>
          </a:p>
        </p:txBody>
      </p:sp>
    </p:spTree>
    <p:extLst>
      <p:ext uri="{BB962C8B-B14F-4D97-AF65-F5344CB8AC3E}">
        <p14:creationId xmlns:p14="http://schemas.microsoft.com/office/powerpoint/2010/main" val="406613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E39CCB20-9E5E-43CE-9094-79D9E47F0EE1}" type="slidenum">
              <a:rPr lang="en-US" smtClean="0"/>
              <a:pPr/>
              <a:t>17</a:t>
            </a:fld>
            <a:endParaRPr lang="en-US"/>
          </a:p>
        </p:txBody>
      </p:sp>
    </p:spTree>
    <p:extLst>
      <p:ext uri="{BB962C8B-B14F-4D97-AF65-F5344CB8AC3E}">
        <p14:creationId xmlns:p14="http://schemas.microsoft.com/office/powerpoint/2010/main" val="233510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42950" y="2130427"/>
            <a:ext cx="84201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803BD661-9415-4A0C-8D6A-6F41433EB795}" type="datetimeFigureOut">
              <a:rPr lang="el-GR" smtClean="0"/>
              <a:pPr/>
              <a:t>23/5/2024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BB9B8A-6588-4605-8C93-D3C8606EE9F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03BD661-9415-4A0C-8D6A-6F41433EB795}" type="datetimeFigureOut">
              <a:rPr lang="el-GR" smtClean="0"/>
              <a:pPr/>
              <a:t>23/5/2024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BB9B8A-6588-4605-8C93-D3C8606EE9F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181850" y="274640"/>
            <a:ext cx="222885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95300" y="274640"/>
            <a:ext cx="652145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03BD661-9415-4A0C-8D6A-6F41433EB795}" type="datetimeFigureOut">
              <a:rPr lang="el-GR" smtClean="0"/>
              <a:pPr/>
              <a:t>23/5/2024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BB9B8A-6588-4605-8C93-D3C8606EE9F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03BD661-9415-4A0C-8D6A-6F41433EB795}" type="datetimeFigureOut">
              <a:rPr lang="el-GR" smtClean="0"/>
              <a:pPr/>
              <a:t>23/5/2024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BB9B8A-6588-4605-8C93-D3C8606EE9F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82506" y="4406902"/>
            <a:ext cx="8420100" cy="1362076"/>
          </a:xfrm>
        </p:spPr>
        <p:txBody>
          <a:bodyPr anchor="t"/>
          <a:lstStyle>
            <a:lvl1pPr algn="l">
              <a:defRPr sz="4333" b="1" cap="all"/>
            </a:lvl1pPr>
          </a:lstStyle>
          <a:p>
            <a:r>
              <a:rPr lang="el-GR"/>
              <a:t>Kλικ για επεξεργασία του τίτλου</a:t>
            </a:r>
          </a:p>
        </p:txBody>
      </p:sp>
      <p:sp>
        <p:nvSpPr>
          <p:cNvPr id="3" name="2 - Θέση κειμένου"/>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03BD661-9415-4A0C-8D6A-6F41433EB795}" type="datetimeFigureOut">
              <a:rPr lang="el-GR" smtClean="0"/>
              <a:pPr/>
              <a:t>23/5/2024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BB9B8A-6588-4605-8C93-D3C8606EE9F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803BD661-9415-4A0C-8D6A-6F41433EB795}" type="datetimeFigureOut">
              <a:rPr lang="el-GR" smtClean="0"/>
              <a:pPr/>
              <a:t>23/5/2024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BB9B8A-6588-4605-8C93-D3C8606EE9F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95300" y="1535113"/>
            <a:ext cx="437687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5032114" y="1535113"/>
            <a:ext cx="437859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5032114"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803BD661-9415-4A0C-8D6A-6F41433EB795}" type="datetimeFigureOut">
              <a:rPr lang="el-GR" smtClean="0"/>
              <a:pPr/>
              <a:t>23/5/2024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EBB9B8A-6588-4605-8C93-D3C8606EE9F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803BD661-9415-4A0C-8D6A-6F41433EB795}" type="datetimeFigureOut">
              <a:rPr lang="el-GR" smtClean="0"/>
              <a:pPr/>
              <a:t>23/5/2024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EBB9B8A-6588-4605-8C93-D3C8606EE9F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03BD661-9415-4A0C-8D6A-6F41433EB795}" type="datetimeFigureOut">
              <a:rPr lang="el-GR" smtClean="0"/>
              <a:pPr/>
              <a:t>23/5/2024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EBB9B8A-6588-4605-8C93-D3C8606EE9F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95304" y="273049"/>
            <a:ext cx="3259006" cy="1162051"/>
          </a:xfrm>
        </p:spPr>
        <p:txBody>
          <a:bodyPr anchor="b"/>
          <a:lstStyle>
            <a:lvl1pPr algn="l">
              <a:defRPr sz="2167" b="1"/>
            </a:lvl1pPr>
          </a:lstStyle>
          <a:p>
            <a:r>
              <a:rPr lang="el-GR"/>
              <a:t>Kλικ για επεξεργασία του τίτλου</a:t>
            </a:r>
          </a:p>
        </p:txBody>
      </p:sp>
      <p:sp>
        <p:nvSpPr>
          <p:cNvPr id="3" name="2 - Θέση περιεχομένου"/>
          <p:cNvSpPr>
            <a:spLocks noGrp="1"/>
          </p:cNvSpPr>
          <p:nvPr>
            <p:ph idx="1"/>
          </p:nvPr>
        </p:nvSpPr>
        <p:spPr>
          <a:xfrm>
            <a:off x="3872971" y="273053"/>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95304" y="1435103"/>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03BD661-9415-4A0C-8D6A-6F41433EB795}" type="datetimeFigureOut">
              <a:rPr lang="el-GR" smtClean="0"/>
              <a:pPr/>
              <a:t>23/5/2024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BB9B8A-6588-4605-8C93-D3C8606EE9F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41645" y="4800600"/>
            <a:ext cx="5943600" cy="566740"/>
          </a:xfrm>
        </p:spPr>
        <p:txBody>
          <a:bodyPr anchor="b"/>
          <a:lstStyle>
            <a:lvl1pPr algn="l">
              <a:defRPr sz="2167" b="1"/>
            </a:lvl1pPr>
          </a:lstStyle>
          <a:p>
            <a:r>
              <a:rPr lang="el-GR"/>
              <a:t>Kλικ για επεξεργασία του τίτλου</a:t>
            </a:r>
          </a:p>
        </p:txBody>
      </p:sp>
      <p:sp>
        <p:nvSpPr>
          <p:cNvPr id="3" name="2 - Θέση εικόνας"/>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lang="el-GR"/>
          </a:p>
        </p:txBody>
      </p:sp>
      <p:sp>
        <p:nvSpPr>
          <p:cNvPr id="4" name="3 - Θέση κειμένου"/>
          <p:cNvSpPr>
            <a:spLocks noGrp="1"/>
          </p:cNvSpPr>
          <p:nvPr>
            <p:ph type="body" sz="half" idx="2"/>
          </p:nvPr>
        </p:nvSpPr>
        <p:spPr>
          <a:xfrm>
            <a:off x="1941645" y="5367339"/>
            <a:ext cx="5943600" cy="8048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03BD661-9415-4A0C-8D6A-6F41433EB795}" type="datetimeFigureOut">
              <a:rPr lang="el-GR" smtClean="0"/>
              <a:pPr/>
              <a:t>23/5/2024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BB9B8A-6588-4605-8C93-D3C8606EE9F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95300" y="274639"/>
            <a:ext cx="89154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803BD661-9415-4A0C-8D6A-6F41433EB795}" type="datetimeFigureOut">
              <a:rPr lang="el-GR" smtClean="0"/>
              <a:pPr/>
              <a:t>23/5/2024</a:t>
            </a:fld>
            <a:endParaRPr lang="el-GR"/>
          </a:p>
        </p:txBody>
      </p:sp>
      <p:sp>
        <p:nvSpPr>
          <p:cNvPr id="5" name="4 - Θέση υποσέλιδου"/>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AEBB9B8A-6588-4605-8C93-D3C8606EE9F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0570" rtl="0" eaLnBrk="1" latinLnBrk="0" hangingPunct="1">
        <a:spcBef>
          <a:spcPct val="0"/>
        </a:spcBef>
        <a:buNone/>
        <a:defRPr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itchFamily="34" charset="0"/>
        <a:buChar char="•"/>
        <a:defRPr sz="3467" kern="1200">
          <a:solidFill>
            <a:schemeClr val="tx1"/>
          </a:solidFill>
          <a:latin typeface="+mn-lt"/>
          <a:ea typeface="+mn-ea"/>
          <a:cs typeface="+mn-cs"/>
        </a:defRPr>
      </a:lvl1pPr>
      <a:lvl2pPr marL="804838" indent="-309553" algn="l" defTabSz="990570" rtl="0" eaLnBrk="1" latinLnBrk="0" hangingPunct="1">
        <a:spcBef>
          <a:spcPct val="20000"/>
        </a:spcBef>
        <a:buFont typeface="Arial" pitchFamily="34" charset="0"/>
        <a:buChar char="–"/>
        <a:defRPr sz="3033" kern="1200">
          <a:solidFill>
            <a:schemeClr val="tx1"/>
          </a:solidFill>
          <a:latin typeface="+mn-lt"/>
          <a:ea typeface="+mn-ea"/>
          <a:cs typeface="+mn-cs"/>
        </a:defRPr>
      </a:lvl2pPr>
      <a:lvl3pPr marL="1238212" indent="-247642" algn="l" defTabSz="99057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3497"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4pPr>
      <a:lvl5pPr marL="222878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l-GR"/>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cnlcapital.gr"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mailto:ir@cnlcapital.g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image" Target="../media/image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F0B1FF-B5EC-4CF5-B3FF-FA2955375EA2}"/>
              </a:ext>
            </a:extLst>
          </p:cNvPr>
          <p:cNvSpPr/>
          <p:nvPr/>
        </p:nvSpPr>
        <p:spPr>
          <a:xfrm>
            <a:off x="0" y="0"/>
            <a:ext cx="9906000" cy="6858000"/>
          </a:xfrm>
          <a:prstGeom prst="rect">
            <a:avLst/>
          </a:prstGeom>
          <a:solidFill>
            <a:srgbClr val="D46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5 - Εικόνα" descr="eksof.jpg"/>
          <p:cNvPicPr>
            <a:picLocks noChangeAspect="1"/>
          </p:cNvPicPr>
          <p:nvPr/>
        </p:nvPicPr>
        <p:blipFill>
          <a:blip r:embed="rId2" cstate="print"/>
          <a:stretch>
            <a:fillRect/>
          </a:stretch>
        </p:blipFill>
        <p:spPr>
          <a:xfrm>
            <a:off x="22009" y="267893"/>
            <a:ext cx="9793088" cy="6322213"/>
          </a:xfrm>
          <a:prstGeom prst="rect">
            <a:avLst/>
          </a:prstGeom>
        </p:spPr>
      </p:pic>
      <p:sp>
        <p:nvSpPr>
          <p:cNvPr id="4" name="3 - Τίτλος"/>
          <p:cNvSpPr>
            <a:spLocks noGrp="1"/>
          </p:cNvSpPr>
          <p:nvPr>
            <p:ph type="ctrTitle"/>
          </p:nvPr>
        </p:nvSpPr>
        <p:spPr>
          <a:xfrm>
            <a:off x="5385048" y="2708920"/>
            <a:ext cx="4176464" cy="1440160"/>
          </a:xfrm>
        </p:spPr>
        <p:txBody>
          <a:bodyPr>
            <a:noAutofit/>
          </a:bodyPr>
          <a:lstStyle/>
          <a:p>
            <a:pPr>
              <a:spcBef>
                <a:spcPts val="600"/>
              </a:spcBef>
              <a:spcAft>
                <a:spcPts val="600"/>
              </a:spcAft>
            </a:pPr>
            <a:br>
              <a:rPr lang="en-US" sz="2800" b="1" dirty="0">
                <a:solidFill>
                  <a:schemeClr val="bg1"/>
                </a:solidFill>
                <a:latin typeface="Georgia" panose="02040502050405020303" pitchFamily="18" charset="0"/>
              </a:rPr>
            </a:br>
            <a:r>
              <a:rPr lang="el-GR" sz="2800" b="1" dirty="0">
                <a:solidFill>
                  <a:schemeClr val="bg1"/>
                </a:solidFill>
                <a:latin typeface="Georgia" panose="02040502050405020303" pitchFamily="18" charset="0"/>
              </a:rPr>
              <a:t>ΠΑΡΟΥΣΙΑΣΗ </a:t>
            </a:r>
            <a:br>
              <a:rPr lang="el-GR" sz="2800" b="1" dirty="0">
                <a:solidFill>
                  <a:schemeClr val="bg1"/>
                </a:solidFill>
                <a:latin typeface="Georgia" panose="02040502050405020303" pitchFamily="18" charset="0"/>
              </a:rPr>
            </a:br>
            <a:r>
              <a:rPr lang="el-GR" sz="2800" b="1" dirty="0">
                <a:solidFill>
                  <a:schemeClr val="bg1"/>
                </a:solidFill>
                <a:latin typeface="Georgia" panose="02040502050405020303" pitchFamily="18" charset="0"/>
              </a:rPr>
              <a:t>ΠΡΟΣ</a:t>
            </a:r>
            <a:r>
              <a:rPr lang="en-US" sz="2800" b="1" dirty="0">
                <a:solidFill>
                  <a:schemeClr val="bg1"/>
                </a:solidFill>
                <a:latin typeface="Georgia" panose="02040502050405020303" pitchFamily="18" charset="0"/>
              </a:rPr>
              <a:t> </a:t>
            </a:r>
            <a:r>
              <a:rPr lang="el-GR" sz="2800" b="1" dirty="0">
                <a:solidFill>
                  <a:schemeClr val="bg1"/>
                </a:solidFill>
                <a:latin typeface="Georgia" panose="02040502050405020303" pitchFamily="18" charset="0"/>
              </a:rPr>
              <a:t>ΜΕΤΟΧΟΥΣ</a:t>
            </a:r>
            <a:br>
              <a:rPr lang="en-US" sz="2800" b="1" dirty="0">
                <a:solidFill>
                  <a:schemeClr val="bg1"/>
                </a:solidFill>
                <a:latin typeface="Georgia" panose="02040502050405020303" pitchFamily="18" charset="0"/>
              </a:rPr>
            </a:br>
            <a:br>
              <a:rPr lang="el-GR" sz="2800" dirty="0">
                <a:solidFill>
                  <a:schemeClr val="bg1"/>
                </a:solidFill>
                <a:latin typeface="Georgia" panose="02040502050405020303" pitchFamily="18" charset="0"/>
              </a:rPr>
            </a:br>
            <a:endParaRPr lang="el-GR" sz="2800" dirty="0">
              <a:solidFill>
                <a:schemeClr val="bg1"/>
              </a:solidFill>
              <a:latin typeface="Georgia" panose="02040502050405020303" pitchFamily="18" charset="0"/>
            </a:endParaRPr>
          </a:p>
        </p:txBody>
      </p:sp>
      <p:sp>
        <p:nvSpPr>
          <p:cNvPr id="5" name="4 - Υπότιτλος"/>
          <p:cNvSpPr>
            <a:spLocks noGrp="1"/>
          </p:cNvSpPr>
          <p:nvPr>
            <p:ph type="subTitle" idx="1"/>
          </p:nvPr>
        </p:nvSpPr>
        <p:spPr>
          <a:xfrm>
            <a:off x="4993812" y="3576136"/>
            <a:ext cx="4024341" cy="688493"/>
          </a:xfrm>
        </p:spPr>
        <p:txBody>
          <a:bodyPr>
            <a:normAutofit/>
          </a:bodyPr>
          <a:lstStyle/>
          <a:p>
            <a:pPr algn="l"/>
            <a:r>
              <a:rPr lang="el-GR" sz="1517" dirty="0">
                <a:solidFill>
                  <a:schemeClr val="bg1"/>
                </a:solidFill>
                <a:latin typeface="Georgia" panose="02040502050405020303" pitchFamily="18" charset="0"/>
              </a:rPr>
              <a:t>     </a:t>
            </a:r>
          </a:p>
        </p:txBody>
      </p:sp>
      <p:sp>
        <p:nvSpPr>
          <p:cNvPr id="7" name="3 - Τίτλος">
            <a:extLst>
              <a:ext uri="{FF2B5EF4-FFF2-40B4-BE49-F238E27FC236}">
                <a16:creationId xmlns:a16="http://schemas.microsoft.com/office/drawing/2014/main" id="{9FEA40E2-62B4-43BD-A674-489E406207F4}"/>
              </a:ext>
            </a:extLst>
          </p:cNvPr>
          <p:cNvSpPr txBox="1">
            <a:spLocks/>
          </p:cNvSpPr>
          <p:nvPr/>
        </p:nvSpPr>
        <p:spPr>
          <a:xfrm>
            <a:off x="3584848" y="5017638"/>
            <a:ext cx="6120680" cy="888560"/>
          </a:xfrm>
          <a:prstGeom prst="rect">
            <a:avLst/>
          </a:prstGeom>
        </p:spPr>
        <p:txBody>
          <a:bodyPr vert="horz" lIns="91440" tIns="45720" rIns="91440" bIns="45720" rtlCol="0" anchor="ctr">
            <a:noAutofit/>
          </a:bodyPr>
          <a:lstStyle>
            <a:lvl1pPr algn="ctr" defTabSz="990570" rtl="0" eaLnBrk="1" latinLnBrk="0" hangingPunct="1">
              <a:spcBef>
                <a:spcPct val="0"/>
              </a:spcBef>
              <a:buNone/>
              <a:defRPr sz="4767" kern="1200">
                <a:solidFill>
                  <a:schemeClr val="tx1"/>
                </a:solidFill>
                <a:latin typeface="+mj-lt"/>
                <a:ea typeface="+mj-ea"/>
                <a:cs typeface="+mj-cs"/>
              </a:defRPr>
            </a:lvl1pPr>
          </a:lstStyle>
          <a:p>
            <a:pPr algn="r">
              <a:spcBef>
                <a:spcPts val="600"/>
              </a:spcBef>
              <a:spcAft>
                <a:spcPts val="600"/>
              </a:spcAft>
            </a:pPr>
            <a:br>
              <a:rPr lang="en-US" sz="2000" b="1" dirty="0">
                <a:solidFill>
                  <a:schemeClr val="bg1"/>
                </a:solidFill>
                <a:latin typeface="Georgia" panose="02040502050405020303" pitchFamily="18" charset="0"/>
              </a:rPr>
            </a:br>
            <a:r>
              <a:rPr lang="el-GR" sz="2000" b="1" dirty="0">
                <a:solidFill>
                  <a:schemeClr val="bg1"/>
                </a:solidFill>
                <a:latin typeface="Georgia" panose="02040502050405020303" pitchFamily="18" charset="0"/>
              </a:rPr>
              <a:t>ΤΑΚΤΙΚΗ ΓΕΝΙΚΗ ΣΥΝΕΛΕΥΣΗ  </a:t>
            </a:r>
            <a:r>
              <a:rPr lang="en-US" sz="2000" b="1" dirty="0">
                <a:solidFill>
                  <a:schemeClr val="bg1"/>
                </a:solidFill>
                <a:latin typeface="Georgia" panose="02040502050405020303" pitchFamily="18" charset="0"/>
              </a:rPr>
              <a:t>              2</a:t>
            </a:r>
            <a:r>
              <a:rPr lang="el-GR" sz="2000" b="1" dirty="0">
                <a:solidFill>
                  <a:schemeClr val="bg1"/>
                </a:solidFill>
                <a:latin typeface="Georgia" panose="02040502050405020303" pitchFamily="18" charset="0"/>
              </a:rPr>
              <a:t>2</a:t>
            </a:r>
            <a:r>
              <a:rPr lang="en-US" sz="2000" b="1" dirty="0">
                <a:solidFill>
                  <a:schemeClr val="bg1"/>
                </a:solidFill>
                <a:latin typeface="Georgia" panose="02040502050405020303" pitchFamily="18" charset="0"/>
              </a:rPr>
              <a:t>/0</a:t>
            </a:r>
            <a:r>
              <a:rPr lang="el-GR" sz="2000" b="1" dirty="0">
                <a:solidFill>
                  <a:schemeClr val="bg1"/>
                </a:solidFill>
                <a:latin typeface="Georgia" panose="02040502050405020303" pitchFamily="18" charset="0"/>
              </a:rPr>
              <a:t>5</a:t>
            </a:r>
            <a:r>
              <a:rPr lang="en-US" sz="2000" b="1" dirty="0">
                <a:solidFill>
                  <a:schemeClr val="bg1"/>
                </a:solidFill>
                <a:latin typeface="Georgia" panose="02040502050405020303" pitchFamily="18" charset="0"/>
              </a:rPr>
              <a:t>/202</a:t>
            </a:r>
            <a:r>
              <a:rPr lang="el-GR" sz="2000" b="1" dirty="0">
                <a:solidFill>
                  <a:schemeClr val="bg1"/>
                </a:solidFill>
                <a:latin typeface="Georgia" panose="02040502050405020303" pitchFamily="18" charset="0"/>
              </a:rPr>
              <a:t>4</a:t>
            </a:r>
            <a:br>
              <a:rPr lang="el-GR" sz="2000" dirty="0">
                <a:solidFill>
                  <a:schemeClr val="bg1"/>
                </a:solidFill>
                <a:latin typeface="Georgia" panose="02040502050405020303" pitchFamily="18" charset="0"/>
              </a:rPr>
            </a:br>
            <a:endParaRPr lang="el-GR" sz="2000" dirty="0">
              <a:solidFill>
                <a:schemeClr val="bg1"/>
              </a:solidFill>
              <a:latin typeface="Georgia" panose="02040502050405020303" pitchFamily="18" charset="0"/>
            </a:endParaRPr>
          </a:p>
        </p:txBody>
      </p:sp>
      <p:pic>
        <p:nvPicPr>
          <p:cNvPr id="11" name="Picture 2" descr="\\10.0.0.200\MacSharing\Management\MARINA\ylika cnl template\logo cnl-01.png">
            <a:extLst>
              <a:ext uri="{FF2B5EF4-FFF2-40B4-BE49-F238E27FC236}">
                <a16:creationId xmlns:a16="http://schemas.microsoft.com/office/drawing/2014/main" id="{F30857D6-A9AF-4279-B7B6-90012B6B5BA2}"/>
              </a:ext>
            </a:extLst>
          </p:cNvPr>
          <p:cNvPicPr>
            <a:picLocks noChangeAspect="1" noChangeArrowheads="1"/>
          </p:cNvPicPr>
          <p:nvPr/>
        </p:nvPicPr>
        <p:blipFill>
          <a:blip r:embed="rId3" cstate="print"/>
          <a:srcRect/>
          <a:stretch>
            <a:fillRect/>
          </a:stretch>
        </p:blipFill>
        <p:spPr bwMode="auto">
          <a:xfrm>
            <a:off x="7401272" y="-315416"/>
            <a:ext cx="2612775" cy="2488749"/>
          </a:xfrm>
          <a:prstGeom prst="rect">
            <a:avLst/>
          </a:prstGeom>
          <a:noFill/>
        </p:spPr>
      </p:pic>
      <p:sp>
        <p:nvSpPr>
          <p:cNvPr id="2" name="Rectangle 1">
            <a:extLst>
              <a:ext uri="{FF2B5EF4-FFF2-40B4-BE49-F238E27FC236}">
                <a16:creationId xmlns:a16="http://schemas.microsoft.com/office/drawing/2014/main" id="{1B8707EF-1A90-4F36-86FD-969E29E0C0D5}"/>
              </a:ext>
            </a:extLst>
          </p:cNvPr>
          <p:cNvSpPr/>
          <p:nvPr/>
        </p:nvSpPr>
        <p:spPr>
          <a:xfrm>
            <a:off x="4808984" y="2060848"/>
            <a:ext cx="720080" cy="2880320"/>
          </a:xfrm>
          <a:prstGeom prst="rect">
            <a:avLst/>
          </a:prstGeom>
          <a:solidFill>
            <a:srgbClr val="D46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 - Ορθογώνιο">
            <a:extLst>
              <a:ext uri="{FF2B5EF4-FFF2-40B4-BE49-F238E27FC236}">
                <a16:creationId xmlns:a16="http://schemas.microsoft.com/office/drawing/2014/main" id="{EC54F21A-5046-4089-8920-581569E9AA8B}"/>
              </a:ext>
            </a:extLst>
          </p:cNvPr>
          <p:cNvSpPr/>
          <p:nvPr/>
        </p:nvSpPr>
        <p:spPr>
          <a:xfrm>
            <a:off x="0" y="-27384"/>
            <a:ext cx="9906000" cy="6813376"/>
          </a:xfrm>
          <a:prstGeom prst="rect">
            <a:avLst/>
          </a:prstGeom>
          <a:noFill/>
          <a:ln w="152400">
            <a:solidFill>
              <a:srgbClr val="DD5B5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a:p>
        </p:txBody>
      </p:sp>
      <p:sp>
        <p:nvSpPr>
          <p:cNvPr id="6" name="8 - TextBox">
            <a:extLst>
              <a:ext uri="{FF2B5EF4-FFF2-40B4-BE49-F238E27FC236}">
                <a16:creationId xmlns:a16="http://schemas.microsoft.com/office/drawing/2014/main" id="{1944B81B-D965-4B0F-B202-BA8115410114}"/>
              </a:ext>
            </a:extLst>
          </p:cNvPr>
          <p:cNvSpPr txBox="1"/>
          <p:nvPr/>
        </p:nvSpPr>
        <p:spPr>
          <a:xfrm>
            <a:off x="1308032" y="393658"/>
            <a:ext cx="6505306" cy="430887"/>
          </a:xfrm>
          <a:prstGeom prst="rect">
            <a:avLst/>
          </a:prstGeom>
          <a:noFill/>
        </p:spPr>
        <p:txBody>
          <a:bodyPr wrap="none" rtlCol="0">
            <a:spAutoFit/>
          </a:bodyPr>
          <a:lstStyle/>
          <a:p>
            <a:pPr algn="ctr"/>
            <a:r>
              <a:rPr lang="el-GR" sz="2200" b="1" dirty="0">
                <a:solidFill>
                  <a:srgbClr val="D46360"/>
                </a:solidFill>
                <a:latin typeface="Georgia" panose="02040502050405020303" pitchFamily="18" charset="0"/>
              </a:rPr>
              <a:t>ΚΑΤΑΣΤΑΣΗ ΑΠΟΤΕΛΕΣΜΑΤΩΝ ΧΡΗΣΗΣ</a:t>
            </a:r>
          </a:p>
        </p:txBody>
      </p:sp>
      <p:pic>
        <p:nvPicPr>
          <p:cNvPr id="8" name="Picture 7">
            <a:extLst>
              <a:ext uri="{FF2B5EF4-FFF2-40B4-BE49-F238E27FC236}">
                <a16:creationId xmlns:a16="http://schemas.microsoft.com/office/drawing/2014/main" id="{D06639EA-1188-4A99-ACC7-87EA7EA26780}"/>
              </a:ext>
            </a:extLst>
          </p:cNvPr>
          <p:cNvPicPr>
            <a:picLocks noChangeAspect="1" noChangeArrowheads="1"/>
          </p:cNvPicPr>
          <p:nvPr/>
        </p:nvPicPr>
        <p:blipFill>
          <a:blip r:embed="rId2" cstate="print"/>
          <a:srcRect/>
          <a:stretch>
            <a:fillRect/>
          </a:stretch>
        </p:blipFill>
        <p:spPr bwMode="auto">
          <a:xfrm>
            <a:off x="8053550" y="-171400"/>
            <a:ext cx="1924718" cy="1694696"/>
          </a:xfrm>
          <a:prstGeom prst="rect">
            <a:avLst/>
          </a:prstGeom>
          <a:noFill/>
        </p:spPr>
      </p:pic>
      <p:graphicFrame>
        <p:nvGraphicFramePr>
          <p:cNvPr id="2" name="Object 1">
            <a:extLst>
              <a:ext uri="{FF2B5EF4-FFF2-40B4-BE49-F238E27FC236}">
                <a16:creationId xmlns:a16="http://schemas.microsoft.com/office/drawing/2014/main" id="{0840B986-7627-4EB1-3B97-9DE6966FC2E6}"/>
              </a:ext>
            </a:extLst>
          </p:cNvPr>
          <p:cNvGraphicFramePr>
            <a:graphicFrameLocks noChangeAspect="1"/>
          </p:cNvGraphicFramePr>
          <p:nvPr>
            <p:extLst>
              <p:ext uri="{D42A27DB-BD31-4B8C-83A1-F6EECF244321}">
                <p14:modId xmlns:p14="http://schemas.microsoft.com/office/powerpoint/2010/main" val="1517206921"/>
              </p:ext>
            </p:extLst>
          </p:nvPr>
        </p:nvGraphicFramePr>
        <p:xfrm>
          <a:off x="488950" y="947223"/>
          <a:ext cx="8928100" cy="5645150"/>
        </p:xfrm>
        <a:graphic>
          <a:graphicData uri="http://schemas.openxmlformats.org/presentationml/2006/ole">
            <mc:AlternateContent xmlns:mc="http://schemas.openxmlformats.org/markup-compatibility/2006">
              <mc:Choice xmlns:v="urn:schemas-microsoft-com:vml" Requires="v">
                <p:oleObj name="Worksheet" r:id="rId3" imgW="10705956" imgH="6766696" progId="Excel.Sheet.12">
                  <p:embed/>
                </p:oleObj>
              </mc:Choice>
              <mc:Fallback>
                <p:oleObj name="Worksheet" r:id="rId3" imgW="10705956" imgH="6766696" progId="Excel.Sheet.12">
                  <p:embed/>
                  <p:pic>
                    <p:nvPicPr>
                      <p:cNvPr id="0" name=""/>
                      <p:cNvPicPr/>
                      <p:nvPr/>
                    </p:nvPicPr>
                    <p:blipFill>
                      <a:blip r:embed="rId4"/>
                      <a:stretch>
                        <a:fillRect/>
                      </a:stretch>
                    </p:blipFill>
                    <p:spPr>
                      <a:xfrm>
                        <a:off x="488950" y="947223"/>
                        <a:ext cx="8928100" cy="5645150"/>
                      </a:xfrm>
                      <a:prstGeom prst="rect">
                        <a:avLst/>
                      </a:prstGeom>
                    </p:spPr>
                  </p:pic>
                </p:oleObj>
              </mc:Fallback>
            </mc:AlternateContent>
          </a:graphicData>
        </a:graphic>
      </p:graphicFrame>
    </p:spTree>
    <p:extLst>
      <p:ext uri="{BB962C8B-B14F-4D97-AF65-F5344CB8AC3E}">
        <p14:creationId xmlns:p14="http://schemas.microsoft.com/office/powerpoint/2010/main" val="247778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tamplate-19.jpg"/>
          <p:cNvPicPr>
            <a:picLocks noChangeAspect="1"/>
          </p:cNvPicPr>
          <p:nvPr/>
        </p:nvPicPr>
        <p:blipFill>
          <a:blip r:embed="rId2" cstate="print"/>
          <a:stretch>
            <a:fillRect/>
          </a:stretch>
        </p:blipFill>
        <p:spPr>
          <a:xfrm>
            <a:off x="-43991" y="16724"/>
            <a:ext cx="9949991" cy="6957392"/>
          </a:xfrm>
          <a:prstGeom prst="rect">
            <a:avLst/>
          </a:prstGeom>
        </p:spPr>
      </p:pic>
      <p:sp>
        <p:nvSpPr>
          <p:cNvPr id="3" name="2 - TextBox"/>
          <p:cNvSpPr txBox="1"/>
          <p:nvPr/>
        </p:nvSpPr>
        <p:spPr>
          <a:xfrm>
            <a:off x="2972780" y="2852936"/>
            <a:ext cx="3960440" cy="584775"/>
          </a:xfrm>
          <a:prstGeom prst="rect">
            <a:avLst/>
          </a:prstGeom>
          <a:noFill/>
        </p:spPr>
        <p:txBody>
          <a:bodyPr wrap="square" rtlCol="0">
            <a:spAutoFit/>
          </a:bodyPr>
          <a:lstStyle/>
          <a:p>
            <a:pPr algn="ctr"/>
            <a:r>
              <a:rPr lang="el-GR" sz="3200" b="1" dirty="0">
                <a:solidFill>
                  <a:schemeClr val="bg1"/>
                </a:solidFill>
                <a:latin typeface="Georgia" panose="02040502050405020303" pitchFamily="18" charset="0"/>
              </a:rPr>
              <a:t>2024</a:t>
            </a:r>
            <a:r>
              <a:rPr lang="el-GR" sz="2400" b="1" dirty="0">
                <a:solidFill>
                  <a:schemeClr val="bg1"/>
                </a:solidFill>
                <a:latin typeface="Georgia" panose="02040502050405020303" pitchFamily="18" charset="0"/>
              </a:rPr>
              <a:t> – Α’ τρίμηνο</a:t>
            </a:r>
          </a:p>
        </p:txBody>
      </p:sp>
      <p:pic>
        <p:nvPicPr>
          <p:cNvPr id="4" name="Picture 2" descr="\\10.0.0.200\MacSharing\Management\MARINA\ylika cnl template\logo cnl-01.png">
            <a:extLst>
              <a:ext uri="{FF2B5EF4-FFF2-40B4-BE49-F238E27FC236}">
                <a16:creationId xmlns:a16="http://schemas.microsoft.com/office/drawing/2014/main" id="{441B15C3-2665-467D-9BF7-57E051DCE7EA}"/>
              </a:ext>
            </a:extLst>
          </p:cNvPr>
          <p:cNvPicPr>
            <a:picLocks noChangeAspect="1" noChangeArrowheads="1"/>
          </p:cNvPicPr>
          <p:nvPr/>
        </p:nvPicPr>
        <p:blipFill>
          <a:blip r:embed="rId3" cstate="print"/>
          <a:srcRect/>
          <a:stretch>
            <a:fillRect/>
          </a:stretch>
        </p:blipFill>
        <p:spPr bwMode="auto">
          <a:xfrm>
            <a:off x="7401272" y="-315416"/>
            <a:ext cx="2612775" cy="2488749"/>
          </a:xfrm>
          <a:prstGeom prst="rect">
            <a:avLst/>
          </a:prstGeom>
          <a:noFill/>
        </p:spPr>
      </p:pic>
    </p:spTree>
    <p:extLst>
      <p:ext uri="{BB962C8B-B14F-4D97-AF65-F5344CB8AC3E}">
        <p14:creationId xmlns:p14="http://schemas.microsoft.com/office/powerpoint/2010/main" val="264168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 - Εικόνα" descr="tamplate-11.jpg">
            <a:extLst>
              <a:ext uri="{FF2B5EF4-FFF2-40B4-BE49-F238E27FC236}">
                <a16:creationId xmlns:a16="http://schemas.microsoft.com/office/drawing/2014/main" id="{6CDBBCA1-8D3C-427B-965A-434ACA2D0659}"/>
              </a:ext>
            </a:extLst>
          </p:cNvPr>
          <p:cNvPicPr>
            <a:picLocks noChangeAspect="1"/>
          </p:cNvPicPr>
          <p:nvPr/>
        </p:nvPicPr>
        <p:blipFill>
          <a:blip r:embed="rId2" cstate="print"/>
          <a:stretch>
            <a:fillRect/>
          </a:stretch>
        </p:blipFill>
        <p:spPr>
          <a:xfrm>
            <a:off x="0" y="0"/>
            <a:ext cx="9906001" cy="6858000"/>
          </a:xfrm>
          <a:prstGeom prst="rect">
            <a:avLst/>
          </a:prstGeom>
        </p:spPr>
      </p:pic>
      <p:sp>
        <p:nvSpPr>
          <p:cNvPr id="11" name="Rectangle 10">
            <a:extLst>
              <a:ext uri="{FF2B5EF4-FFF2-40B4-BE49-F238E27FC236}">
                <a16:creationId xmlns:a16="http://schemas.microsoft.com/office/drawing/2014/main" id="{39ABCCE6-BCB7-4CFD-81DC-1FD462B170CF}"/>
              </a:ext>
            </a:extLst>
          </p:cNvPr>
          <p:cNvSpPr/>
          <p:nvPr/>
        </p:nvSpPr>
        <p:spPr>
          <a:xfrm>
            <a:off x="1280592" y="1109810"/>
            <a:ext cx="3456384" cy="749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70650" algn="just">
              <a:spcBef>
                <a:spcPts val="490"/>
              </a:spcBef>
              <a:spcAft>
                <a:spcPts val="977"/>
              </a:spcAft>
            </a:pPr>
            <a:r>
              <a:rPr lang="el-GR" sz="2200" b="1" dirty="0">
                <a:solidFill>
                  <a:srgbClr val="D56460"/>
                </a:solidFill>
                <a:latin typeface="Georgia" panose="02040502050405020303" pitchFamily="18" charset="0"/>
              </a:rPr>
              <a:t>Α’ τρίμηνο 2024 </a:t>
            </a:r>
          </a:p>
        </p:txBody>
      </p:sp>
      <p:sp>
        <p:nvSpPr>
          <p:cNvPr id="7" name="Rectangle 6">
            <a:extLst>
              <a:ext uri="{FF2B5EF4-FFF2-40B4-BE49-F238E27FC236}">
                <a16:creationId xmlns:a16="http://schemas.microsoft.com/office/drawing/2014/main" id="{DCA708F9-FD2F-4D1A-B443-B27AC96E5D65}"/>
              </a:ext>
            </a:extLst>
          </p:cNvPr>
          <p:cNvSpPr/>
          <p:nvPr/>
        </p:nvSpPr>
        <p:spPr>
          <a:xfrm>
            <a:off x="2432720" y="2513167"/>
            <a:ext cx="7385720" cy="4355038"/>
          </a:xfrm>
          <a:prstGeom prst="rect">
            <a:avLst/>
          </a:prstGeom>
        </p:spPr>
        <p:txBody>
          <a:bodyPr wrap="square">
            <a:spAutoFit/>
          </a:bodyPr>
          <a:lstStyle/>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Η δυναμική αναπτυξιάκή πορεία της </a:t>
            </a:r>
            <a:r>
              <a:rPr lang="en-US" sz="1400" dirty="0">
                <a:latin typeface="Georgia" panose="02040502050405020303" pitchFamily="18" charset="0"/>
              </a:rPr>
              <a:t>CNL CAPITAL</a:t>
            </a:r>
            <a:r>
              <a:rPr lang="el-GR" sz="1400" dirty="0">
                <a:latin typeface="Georgia" panose="02040502050405020303" pitchFamily="18" charset="0"/>
              </a:rPr>
              <a:t> κατά το 2023,  όπως αποτυπώνεται και στα οικονομικά της μεγέθη, συνεχίζεται και τους πρώτους μήνες του 2024</a:t>
            </a:r>
            <a:r>
              <a:rPr lang="el-GR" sz="1800" dirty="0">
                <a:effectLst/>
                <a:latin typeface="Arial" panose="020B0604020202020204" pitchFamily="34" charset="0"/>
                <a:ea typeface="Calibri" panose="020F0502020204030204" pitchFamily="34" charset="0"/>
              </a:rPr>
              <a:t>. </a:t>
            </a:r>
          </a:p>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Κατά το α’ τρίμηνο πραγματοποιήθηκαν 9 νέες επενδύσεις σε ομολογιακά δάνεια κι εκταμιεύτηκε το ποσό των €3.63 εκατ. </a:t>
            </a:r>
            <a:endParaRPr lang="en-US" sz="1400" dirty="0">
              <a:latin typeface="Georgia" panose="02040502050405020303" pitchFamily="18" charset="0"/>
            </a:endParaRPr>
          </a:p>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Παράλληλα, αντλήθηκαν μέσω της έκδοσης 4 ομολογιακών δανείων, νέα δανειακά κεφάλαια συνολικού ύψους €3.42 εκατ., τα οποία έχουν ήδη διατεθεί πλήρως σε επενδύσεις.</a:t>
            </a:r>
          </a:p>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Τα επιτόκια κι επομένως τα έσοδα της </a:t>
            </a:r>
            <a:r>
              <a:rPr lang="en-US" sz="1400">
                <a:latin typeface="Georgia" panose="02040502050405020303" pitchFamily="18" charset="0"/>
              </a:rPr>
              <a:t>CNL CAPITAL </a:t>
            </a:r>
            <a:r>
              <a:rPr lang="el-GR" sz="1400" dirty="0">
                <a:latin typeface="Georgia" panose="02040502050405020303" pitchFamily="18" charset="0"/>
              </a:rPr>
              <a:t>από κάθε επένδυση της δείχνουν να σταθεροποιούνται, αλλά σε υψηλότερα επίπεδα από το 202</a:t>
            </a:r>
            <a:r>
              <a:rPr lang="en-US" sz="1400" dirty="0">
                <a:latin typeface="Georgia" panose="02040502050405020303" pitchFamily="18" charset="0"/>
              </a:rPr>
              <a:t>3</a:t>
            </a:r>
            <a:r>
              <a:rPr lang="el-GR" sz="1400" dirty="0">
                <a:latin typeface="Georgia" panose="02040502050405020303" pitchFamily="18" charset="0"/>
              </a:rPr>
              <a:t>.</a:t>
            </a:r>
          </a:p>
          <a:p>
            <a:pPr marL="956400" indent="-285750" algn="just">
              <a:spcBef>
                <a:spcPts val="490"/>
              </a:spcBef>
              <a:spcAft>
                <a:spcPts val="977"/>
              </a:spcAft>
              <a:buFont typeface="Wingdings" panose="05000000000000000000" pitchFamily="2" charset="2"/>
              <a:buChar char="q"/>
            </a:pPr>
            <a:endParaRPr lang="el-GR" sz="2200" b="1" dirty="0">
              <a:solidFill>
                <a:srgbClr val="D56460"/>
              </a:solidFill>
              <a:latin typeface="Georgia" panose="02040502050405020303" pitchFamily="18" charset="0"/>
            </a:endParaRPr>
          </a:p>
          <a:p>
            <a:pPr marL="956400" indent="-285750" algn="just">
              <a:spcBef>
                <a:spcPts val="490"/>
              </a:spcBef>
              <a:spcAft>
                <a:spcPts val="977"/>
              </a:spcAft>
              <a:buFont typeface="Wingdings" panose="05000000000000000000" pitchFamily="2" charset="2"/>
              <a:buChar char="q"/>
            </a:pPr>
            <a:endParaRPr lang="el-GR" sz="2200" b="1" dirty="0">
              <a:solidFill>
                <a:srgbClr val="D56460"/>
              </a:solidFill>
              <a:latin typeface="Georgia" panose="02040502050405020303" pitchFamily="18" charset="0"/>
            </a:endParaRPr>
          </a:p>
          <a:p>
            <a:pPr marL="956400" indent="-285750" algn="just">
              <a:spcBef>
                <a:spcPts val="490"/>
              </a:spcBef>
              <a:spcAft>
                <a:spcPts val="977"/>
              </a:spcAft>
              <a:buFont typeface="Wingdings" panose="05000000000000000000" pitchFamily="2" charset="2"/>
              <a:buChar char="q"/>
            </a:pPr>
            <a:endParaRPr lang="el-GR" sz="1400" dirty="0">
              <a:latin typeface="Georgia" panose="02040502050405020303" pitchFamily="18" charset="0"/>
            </a:endParaRPr>
          </a:p>
        </p:txBody>
      </p:sp>
      <p:pic>
        <p:nvPicPr>
          <p:cNvPr id="8" name="Picture 7">
            <a:extLst>
              <a:ext uri="{FF2B5EF4-FFF2-40B4-BE49-F238E27FC236}">
                <a16:creationId xmlns:a16="http://schemas.microsoft.com/office/drawing/2014/main" id="{0C066006-F8FD-4F8E-94E4-81CB1D8D7AC7}"/>
              </a:ext>
            </a:extLst>
          </p:cNvPr>
          <p:cNvPicPr>
            <a:picLocks noChangeAspect="1" noChangeArrowheads="1"/>
          </p:cNvPicPr>
          <p:nvPr/>
        </p:nvPicPr>
        <p:blipFill>
          <a:blip r:embed="rId3" cstate="print"/>
          <a:srcRect/>
          <a:stretch>
            <a:fillRect/>
          </a:stretch>
        </p:blipFill>
        <p:spPr bwMode="auto">
          <a:xfrm>
            <a:off x="8053550" y="-171400"/>
            <a:ext cx="1924718" cy="1694696"/>
          </a:xfrm>
          <a:prstGeom prst="rect">
            <a:avLst/>
          </a:prstGeom>
          <a:noFill/>
        </p:spPr>
      </p:pic>
    </p:spTree>
    <p:extLst>
      <p:ext uri="{BB962C8B-B14F-4D97-AF65-F5344CB8AC3E}">
        <p14:creationId xmlns:p14="http://schemas.microsoft.com/office/powerpoint/2010/main" val="1489312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2610853" y="381621"/>
            <a:ext cx="4684295" cy="430887"/>
          </a:xfrm>
          <a:prstGeom prst="rect">
            <a:avLst/>
          </a:prstGeom>
          <a:noFill/>
        </p:spPr>
        <p:txBody>
          <a:bodyPr wrap="none" rtlCol="0">
            <a:spAutoFit/>
          </a:bodyPr>
          <a:lstStyle/>
          <a:p>
            <a:pPr algn="ctr"/>
            <a:r>
              <a:rPr lang="el-GR" sz="2200" b="1" dirty="0">
                <a:solidFill>
                  <a:srgbClr val="DD5B51"/>
                </a:solidFill>
                <a:latin typeface="Georgia" panose="02040502050405020303" pitchFamily="18" charset="0"/>
              </a:rPr>
              <a:t>ΕΞΕΛΙΞΗ ΕΠΕΝΔΥΣΕΩΝ 202</a:t>
            </a:r>
            <a:r>
              <a:rPr lang="en-US" sz="2200" b="1" dirty="0">
                <a:solidFill>
                  <a:srgbClr val="DD5B51"/>
                </a:solidFill>
                <a:latin typeface="Georgia" panose="02040502050405020303" pitchFamily="18" charset="0"/>
              </a:rPr>
              <a:t>4</a:t>
            </a:r>
            <a:endParaRPr lang="el-GR" sz="2200" b="1" dirty="0">
              <a:solidFill>
                <a:srgbClr val="DD5B51"/>
              </a:solidFill>
              <a:latin typeface="Georgia" panose="02040502050405020303" pitchFamily="18" charset="0"/>
            </a:endParaRPr>
          </a:p>
        </p:txBody>
      </p:sp>
      <p:sp>
        <p:nvSpPr>
          <p:cNvPr id="10" name="9 - Ορθογώνιο"/>
          <p:cNvSpPr/>
          <p:nvPr/>
        </p:nvSpPr>
        <p:spPr>
          <a:xfrm>
            <a:off x="0" y="44624"/>
            <a:ext cx="9906000" cy="6813376"/>
          </a:xfrm>
          <a:prstGeom prst="rect">
            <a:avLst/>
          </a:prstGeom>
          <a:noFill/>
          <a:ln w="152400">
            <a:solidFill>
              <a:srgbClr val="DD5B5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a:p>
        </p:txBody>
      </p:sp>
      <p:pic>
        <p:nvPicPr>
          <p:cNvPr id="8" name="Picture 7">
            <a:extLst>
              <a:ext uri="{FF2B5EF4-FFF2-40B4-BE49-F238E27FC236}">
                <a16:creationId xmlns:a16="http://schemas.microsoft.com/office/drawing/2014/main" id="{34D43DC9-C157-469F-9C68-3DE9505E122D}"/>
              </a:ext>
            </a:extLst>
          </p:cNvPr>
          <p:cNvPicPr>
            <a:picLocks noChangeAspect="1" noChangeArrowheads="1"/>
          </p:cNvPicPr>
          <p:nvPr/>
        </p:nvPicPr>
        <p:blipFill>
          <a:blip r:embed="rId3" cstate="print"/>
          <a:srcRect/>
          <a:stretch>
            <a:fillRect/>
          </a:stretch>
        </p:blipFill>
        <p:spPr bwMode="auto">
          <a:xfrm>
            <a:off x="8053550" y="-171400"/>
            <a:ext cx="1924718" cy="1694696"/>
          </a:xfrm>
          <a:prstGeom prst="rect">
            <a:avLst/>
          </a:prstGeom>
          <a:noFill/>
        </p:spPr>
      </p:pic>
      <p:graphicFrame>
        <p:nvGraphicFramePr>
          <p:cNvPr id="3" name="Chart 2">
            <a:extLst>
              <a:ext uri="{FF2B5EF4-FFF2-40B4-BE49-F238E27FC236}">
                <a16:creationId xmlns:a16="http://schemas.microsoft.com/office/drawing/2014/main" id="{FD8563C1-F4B1-7846-99BC-8960BE21A2E9}"/>
              </a:ext>
            </a:extLst>
          </p:cNvPr>
          <p:cNvGraphicFramePr>
            <a:graphicFrameLocks/>
          </p:cNvGraphicFramePr>
          <p:nvPr>
            <p:extLst>
              <p:ext uri="{D42A27DB-BD31-4B8C-83A1-F6EECF244321}">
                <p14:modId xmlns:p14="http://schemas.microsoft.com/office/powerpoint/2010/main" val="1868412008"/>
              </p:ext>
            </p:extLst>
          </p:nvPr>
        </p:nvGraphicFramePr>
        <p:xfrm>
          <a:off x="776536" y="3933056"/>
          <a:ext cx="7920880" cy="26593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A7C0465A-78F9-A3A2-720A-4BB0B07BA2DE}"/>
              </a:ext>
            </a:extLst>
          </p:cNvPr>
          <p:cNvGraphicFramePr>
            <a:graphicFrameLocks/>
          </p:cNvGraphicFramePr>
          <p:nvPr>
            <p:extLst>
              <p:ext uri="{D42A27DB-BD31-4B8C-83A1-F6EECF244321}">
                <p14:modId xmlns:p14="http://schemas.microsoft.com/office/powerpoint/2010/main" val="3917584322"/>
              </p:ext>
            </p:extLst>
          </p:nvPr>
        </p:nvGraphicFramePr>
        <p:xfrm>
          <a:off x="1208584" y="857433"/>
          <a:ext cx="7488832" cy="30756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70063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tamplate-19.jpg"/>
          <p:cNvPicPr>
            <a:picLocks noChangeAspect="1"/>
          </p:cNvPicPr>
          <p:nvPr/>
        </p:nvPicPr>
        <p:blipFill>
          <a:blip r:embed="rId2" cstate="print"/>
          <a:stretch>
            <a:fillRect/>
          </a:stretch>
        </p:blipFill>
        <p:spPr>
          <a:xfrm>
            <a:off x="-47134" y="0"/>
            <a:ext cx="9949991" cy="6957392"/>
          </a:xfrm>
          <a:prstGeom prst="rect">
            <a:avLst/>
          </a:prstGeom>
        </p:spPr>
      </p:pic>
      <p:sp>
        <p:nvSpPr>
          <p:cNvPr id="3" name="2 - TextBox"/>
          <p:cNvSpPr txBox="1"/>
          <p:nvPr/>
        </p:nvSpPr>
        <p:spPr>
          <a:xfrm>
            <a:off x="2576736" y="2852936"/>
            <a:ext cx="5040560" cy="892552"/>
          </a:xfrm>
          <a:prstGeom prst="rect">
            <a:avLst/>
          </a:prstGeom>
          <a:noFill/>
        </p:spPr>
        <p:txBody>
          <a:bodyPr wrap="square" rtlCol="0">
            <a:spAutoFit/>
          </a:bodyPr>
          <a:lstStyle/>
          <a:p>
            <a:pPr algn="ctr"/>
            <a:r>
              <a:rPr lang="el-GR" sz="2400" b="1" dirty="0">
                <a:solidFill>
                  <a:schemeClr val="bg1"/>
                </a:solidFill>
                <a:latin typeface="Georgia" panose="02040502050405020303" pitchFamily="18" charset="0"/>
              </a:rPr>
              <a:t>ΣΤΟΧΟΙ ΚΑΙ ΠΡΟΟΠΤΙΚΕΣ </a:t>
            </a:r>
            <a:r>
              <a:rPr lang="el-GR" sz="2800" b="1" dirty="0">
                <a:solidFill>
                  <a:schemeClr val="bg1"/>
                </a:solidFill>
                <a:latin typeface="Georgia" panose="02040502050405020303" pitchFamily="18" charset="0"/>
              </a:rPr>
              <a:t>2024</a:t>
            </a:r>
          </a:p>
        </p:txBody>
      </p:sp>
      <p:pic>
        <p:nvPicPr>
          <p:cNvPr id="4" name="Picture 2" descr="\\10.0.0.200\MacSharing\Management\MARINA\ylika cnl template\logo cnl-01.png">
            <a:extLst>
              <a:ext uri="{FF2B5EF4-FFF2-40B4-BE49-F238E27FC236}">
                <a16:creationId xmlns:a16="http://schemas.microsoft.com/office/drawing/2014/main" id="{441B15C3-2665-467D-9BF7-57E051DCE7EA}"/>
              </a:ext>
            </a:extLst>
          </p:cNvPr>
          <p:cNvPicPr>
            <a:picLocks noChangeAspect="1" noChangeArrowheads="1"/>
          </p:cNvPicPr>
          <p:nvPr/>
        </p:nvPicPr>
        <p:blipFill>
          <a:blip r:embed="rId3" cstate="print"/>
          <a:srcRect/>
          <a:stretch>
            <a:fillRect/>
          </a:stretch>
        </p:blipFill>
        <p:spPr bwMode="auto">
          <a:xfrm>
            <a:off x="7401272" y="-315416"/>
            <a:ext cx="2612775" cy="2488749"/>
          </a:xfrm>
          <a:prstGeom prst="rect">
            <a:avLst/>
          </a:prstGeom>
          <a:noFill/>
        </p:spPr>
      </p:pic>
    </p:spTree>
    <p:extLst>
      <p:ext uri="{BB962C8B-B14F-4D97-AF65-F5344CB8AC3E}">
        <p14:creationId xmlns:p14="http://schemas.microsoft.com/office/powerpoint/2010/main" val="2315619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 - Εικόνα" descr="tamplate-11.jpg">
            <a:extLst>
              <a:ext uri="{FF2B5EF4-FFF2-40B4-BE49-F238E27FC236}">
                <a16:creationId xmlns:a16="http://schemas.microsoft.com/office/drawing/2014/main" id="{6CDBBCA1-8D3C-427B-965A-434ACA2D0659}"/>
              </a:ext>
            </a:extLst>
          </p:cNvPr>
          <p:cNvPicPr>
            <a:picLocks noChangeAspect="1"/>
          </p:cNvPicPr>
          <p:nvPr/>
        </p:nvPicPr>
        <p:blipFill>
          <a:blip r:embed="rId2" cstate="print"/>
          <a:stretch>
            <a:fillRect/>
          </a:stretch>
        </p:blipFill>
        <p:spPr>
          <a:xfrm>
            <a:off x="0" y="0"/>
            <a:ext cx="9906001" cy="6858000"/>
          </a:xfrm>
          <a:prstGeom prst="rect">
            <a:avLst/>
          </a:prstGeom>
        </p:spPr>
      </p:pic>
      <p:sp>
        <p:nvSpPr>
          <p:cNvPr id="11" name="Rectangle 10">
            <a:extLst>
              <a:ext uri="{FF2B5EF4-FFF2-40B4-BE49-F238E27FC236}">
                <a16:creationId xmlns:a16="http://schemas.microsoft.com/office/drawing/2014/main" id="{39ABCCE6-BCB7-4CFD-81DC-1FD462B170CF}"/>
              </a:ext>
            </a:extLst>
          </p:cNvPr>
          <p:cNvSpPr/>
          <p:nvPr/>
        </p:nvSpPr>
        <p:spPr>
          <a:xfrm>
            <a:off x="1136576" y="1109810"/>
            <a:ext cx="3744416" cy="749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800" b="1" dirty="0">
                <a:solidFill>
                  <a:srgbClr val="D56460"/>
                </a:solidFill>
                <a:latin typeface="Georgia" panose="02040502050405020303" pitchFamily="18" charset="0"/>
              </a:rPr>
              <a:t>ΤΟ ΕΥΝΟΪΚΟ ΠΕΡΙΒΑΛΛΟΝ ΠΑΡΑΜΕΝΕΙ</a:t>
            </a:r>
          </a:p>
        </p:txBody>
      </p:sp>
      <p:sp>
        <p:nvSpPr>
          <p:cNvPr id="7" name="Rectangle 6">
            <a:extLst>
              <a:ext uri="{FF2B5EF4-FFF2-40B4-BE49-F238E27FC236}">
                <a16:creationId xmlns:a16="http://schemas.microsoft.com/office/drawing/2014/main" id="{8547600E-AD9D-4664-9066-FF7F4DCFE9D6}"/>
              </a:ext>
            </a:extLst>
          </p:cNvPr>
          <p:cNvSpPr/>
          <p:nvPr/>
        </p:nvSpPr>
        <p:spPr>
          <a:xfrm>
            <a:off x="2216696" y="2308852"/>
            <a:ext cx="7689304" cy="4116512"/>
          </a:xfrm>
          <a:prstGeom prst="rect">
            <a:avLst/>
          </a:prstGeom>
        </p:spPr>
        <p:txBody>
          <a:bodyPr wrap="square">
            <a:spAutoFit/>
          </a:bodyPr>
          <a:lstStyle/>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Το παγκόσμιο περιβάλλον χαρακτηρίζεται από αυξημένους γεωπολιτικούς κινδύνους, καθώς στο χρονίζον πλέον πολεμικό μέτωπο της Ουκρανίας, έχει προστεθεί και η πάντα απρόβλεπτη Μέση Ανατολή, με τον πόλεμο του Ισραήλ με τη Χαμάς και τους συμμάχους της.</a:t>
            </a:r>
          </a:p>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Την ίδια στιγμή, το διεθνές μακροοικονομικό περιβάλλον δείχνει στοιχεία σταθεροποίησης, με το κύριο ζητούμενο να μην είναι πλέον η κατεύθυνση του πληθωρισμού και των επιτοκίων, αλλά ο χρονισμός και η ταχύτητα αποκλιμάκωσης τους. </a:t>
            </a:r>
          </a:p>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Μέσα σε αυτό το οριακά θετικό διεθνές οικονομικό περιβάλλον, η Ελλάδα αποτελεί μια ευχάριστη έκπληξη, αποτελώντας μαγνήτη νέων επενδύσεων (κυρίως στα ακίνητα και τον τουρισμό) κι απολαμβάνοντας ένα ιδιαίτερα ελκυστικό </a:t>
            </a:r>
            <a:r>
              <a:rPr lang="en-US" sz="1400" dirty="0">
                <a:latin typeface="Georgia" panose="02040502050405020303" pitchFamily="18" charset="0"/>
              </a:rPr>
              <a:t>status </a:t>
            </a:r>
            <a:r>
              <a:rPr lang="el-GR" sz="1400" dirty="0">
                <a:latin typeface="Georgia" panose="02040502050405020303" pitchFamily="18" charset="0"/>
              </a:rPr>
              <a:t>μεταξύ των διεθνών επενδυτών.</a:t>
            </a:r>
          </a:p>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Αν και υπάρχουν σίγουρα αρκετοί παράγοντες ανησυχίας και κινδύνων, τόσο σε διεθνές όσο και σε εθνικό επίπεδο, η βασική εκτίμηση είναι πως το ευνοικό οικονομικό περιβάλλον δεν θα μεταβληθεί σύντομα. Κι αυτό σημαίνει αυξημένες ευκαιρίες και χρηματοδοτικές ανάγκες για τις ελληνικές επιχειρήσεις.</a:t>
            </a:r>
          </a:p>
        </p:txBody>
      </p:sp>
      <p:pic>
        <p:nvPicPr>
          <p:cNvPr id="8" name="Picture 7">
            <a:extLst>
              <a:ext uri="{FF2B5EF4-FFF2-40B4-BE49-F238E27FC236}">
                <a16:creationId xmlns:a16="http://schemas.microsoft.com/office/drawing/2014/main" id="{CE344113-0F31-4117-B757-520942ADEF19}"/>
              </a:ext>
            </a:extLst>
          </p:cNvPr>
          <p:cNvPicPr>
            <a:picLocks noChangeAspect="1" noChangeArrowheads="1"/>
          </p:cNvPicPr>
          <p:nvPr/>
        </p:nvPicPr>
        <p:blipFill>
          <a:blip r:embed="rId3" cstate="print"/>
          <a:srcRect/>
          <a:stretch>
            <a:fillRect/>
          </a:stretch>
        </p:blipFill>
        <p:spPr bwMode="auto">
          <a:xfrm>
            <a:off x="8053550" y="-171400"/>
            <a:ext cx="1924718" cy="1694696"/>
          </a:xfrm>
          <a:prstGeom prst="rect">
            <a:avLst/>
          </a:prstGeom>
          <a:noFill/>
        </p:spPr>
      </p:pic>
    </p:spTree>
    <p:extLst>
      <p:ext uri="{BB962C8B-B14F-4D97-AF65-F5344CB8AC3E}">
        <p14:creationId xmlns:p14="http://schemas.microsoft.com/office/powerpoint/2010/main" val="1069380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 - Εικόνα" descr="tamplate-11.jpg">
            <a:extLst>
              <a:ext uri="{FF2B5EF4-FFF2-40B4-BE49-F238E27FC236}">
                <a16:creationId xmlns:a16="http://schemas.microsoft.com/office/drawing/2014/main" id="{6CDBBCA1-8D3C-427B-965A-434ACA2D0659}"/>
              </a:ext>
            </a:extLst>
          </p:cNvPr>
          <p:cNvPicPr>
            <a:picLocks noChangeAspect="1"/>
          </p:cNvPicPr>
          <p:nvPr/>
        </p:nvPicPr>
        <p:blipFill>
          <a:blip r:embed="rId2" cstate="print"/>
          <a:stretch>
            <a:fillRect/>
          </a:stretch>
        </p:blipFill>
        <p:spPr>
          <a:xfrm>
            <a:off x="0" y="0"/>
            <a:ext cx="9906001" cy="6858000"/>
          </a:xfrm>
          <a:prstGeom prst="rect">
            <a:avLst/>
          </a:prstGeom>
        </p:spPr>
      </p:pic>
      <p:sp>
        <p:nvSpPr>
          <p:cNvPr id="11" name="Rectangle 10">
            <a:extLst>
              <a:ext uri="{FF2B5EF4-FFF2-40B4-BE49-F238E27FC236}">
                <a16:creationId xmlns:a16="http://schemas.microsoft.com/office/drawing/2014/main" id="{39ABCCE6-BCB7-4CFD-81DC-1FD462B170CF}"/>
              </a:ext>
            </a:extLst>
          </p:cNvPr>
          <p:cNvSpPr/>
          <p:nvPr/>
        </p:nvSpPr>
        <p:spPr>
          <a:xfrm>
            <a:off x="1136576" y="1109810"/>
            <a:ext cx="3744416" cy="749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D56460"/>
                </a:solidFill>
                <a:latin typeface="Georgia" panose="02040502050405020303" pitchFamily="18" charset="0"/>
              </a:rPr>
              <a:t>ΘΕΤΙΚΕΣ ΠΡΟΟΠΤΙΚΕΣ</a:t>
            </a:r>
          </a:p>
        </p:txBody>
      </p:sp>
      <p:sp>
        <p:nvSpPr>
          <p:cNvPr id="7" name="Rectangle 6">
            <a:extLst>
              <a:ext uri="{FF2B5EF4-FFF2-40B4-BE49-F238E27FC236}">
                <a16:creationId xmlns:a16="http://schemas.microsoft.com/office/drawing/2014/main" id="{8547600E-AD9D-4664-9066-FF7F4DCFE9D6}"/>
              </a:ext>
            </a:extLst>
          </p:cNvPr>
          <p:cNvSpPr/>
          <p:nvPr/>
        </p:nvSpPr>
        <p:spPr>
          <a:xfrm>
            <a:off x="2360712" y="2500256"/>
            <a:ext cx="7272808" cy="3277820"/>
          </a:xfrm>
          <a:prstGeom prst="rect">
            <a:avLst/>
          </a:prstGeom>
        </p:spPr>
        <p:txBody>
          <a:bodyPr wrap="square">
            <a:spAutoFit/>
          </a:bodyPr>
          <a:lstStyle/>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Η </a:t>
            </a:r>
            <a:r>
              <a:rPr lang="en-US" sz="1400" dirty="0">
                <a:latin typeface="Georgia" panose="02040502050405020303" pitchFamily="18" charset="0"/>
              </a:rPr>
              <a:t>CNL CAPITAL </a:t>
            </a:r>
            <a:r>
              <a:rPr lang="el-GR" sz="1400" dirty="0">
                <a:latin typeface="Georgia" panose="02040502050405020303" pitchFamily="18" charset="0"/>
              </a:rPr>
              <a:t>είναι απολύτως έτοιμη να αξιοποιήσει το ευνοικό επενδυτικό περιβάλλον, έχοντας δοκιμασμένα κι ανταγωνιστικά προιόντα κι υπηρεσίες που καλύπτουν ανάγκες των ελληνικών επιχειρήσεων, τόσο σε κεφάλαιο κίνησης, όσο και σε αναπτυξιακό κεφάλαιο. </a:t>
            </a:r>
          </a:p>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Η μέχρι τώρα πορεία της Εταιρείας τη φετινή χρονιά, δημιουργεί την αισιοδοξία πως και το 2024 θα είναι μια ακόμα χρονιά σημαντικής ανόδου κι ανάπτυξης για τη </a:t>
            </a:r>
            <a:r>
              <a:rPr lang="en-US" sz="1400" dirty="0">
                <a:latin typeface="Georgia" panose="02040502050405020303" pitchFamily="18" charset="0"/>
              </a:rPr>
              <a:t>CNL CAPITAL.</a:t>
            </a:r>
            <a:endParaRPr lang="el-GR" sz="1400" dirty="0">
              <a:latin typeface="Georgia" panose="02040502050405020303" pitchFamily="18" charset="0"/>
            </a:endParaRPr>
          </a:p>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Παράλληλα, η διοίκηση της Εταιρείας προχωρά στη διεύρυνση των προσφερόμενων λύσεων στις ελληνικές επιχειρήσεις, με την ανάπτυξη ενός πρωτοποριακού για τα ελληνικά δεδομένα προιόντος, το οποίο θα στηρίζεται στην αξιοποίηση των πλέον σύγχρονων τεχνολογιών κι αναμένεται να ενισχύσει σημαντικά τα οικονομικά μεγέθη της </a:t>
            </a:r>
            <a:r>
              <a:rPr lang="en-US" sz="1400" dirty="0">
                <a:latin typeface="Georgia" panose="02040502050405020303" pitchFamily="18" charset="0"/>
              </a:rPr>
              <a:t>CNL CAPITAL</a:t>
            </a:r>
            <a:r>
              <a:rPr lang="el-GR" sz="1400" dirty="0">
                <a:latin typeface="Georgia" panose="02040502050405020303" pitchFamily="18" charset="0"/>
              </a:rPr>
              <a:t>, ξεκινώντας</a:t>
            </a:r>
            <a:r>
              <a:rPr lang="en-US" sz="1400" dirty="0">
                <a:latin typeface="Georgia" panose="02040502050405020303" pitchFamily="18" charset="0"/>
              </a:rPr>
              <a:t> </a:t>
            </a:r>
            <a:r>
              <a:rPr lang="el-GR" sz="1400" dirty="0">
                <a:latin typeface="Georgia" panose="02040502050405020303" pitchFamily="18" charset="0"/>
              </a:rPr>
              <a:t>από το 2025.</a:t>
            </a:r>
          </a:p>
        </p:txBody>
      </p:sp>
      <p:pic>
        <p:nvPicPr>
          <p:cNvPr id="8" name="Picture 7">
            <a:extLst>
              <a:ext uri="{FF2B5EF4-FFF2-40B4-BE49-F238E27FC236}">
                <a16:creationId xmlns:a16="http://schemas.microsoft.com/office/drawing/2014/main" id="{CE344113-0F31-4117-B757-520942ADEF19}"/>
              </a:ext>
            </a:extLst>
          </p:cNvPr>
          <p:cNvPicPr>
            <a:picLocks noChangeAspect="1" noChangeArrowheads="1"/>
          </p:cNvPicPr>
          <p:nvPr/>
        </p:nvPicPr>
        <p:blipFill>
          <a:blip r:embed="rId3" cstate="print"/>
          <a:srcRect/>
          <a:stretch>
            <a:fillRect/>
          </a:stretch>
        </p:blipFill>
        <p:spPr bwMode="auto">
          <a:xfrm>
            <a:off x="8053550" y="-171400"/>
            <a:ext cx="1924718" cy="1694696"/>
          </a:xfrm>
          <a:prstGeom prst="rect">
            <a:avLst/>
          </a:prstGeom>
          <a:noFill/>
        </p:spPr>
      </p:pic>
    </p:spTree>
    <p:extLst>
      <p:ext uri="{BB962C8B-B14F-4D97-AF65-F5344CB8AC3E}">
        <p14:creationId xmlns:p14="http://schemas.microsoft.com/office/powerpoint/2010/main" val="59367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Ορθογώνιο"/>
          <p:cNvSpPr/>
          <p:nvPr/>
        </p:nvSpPr>
        <p:spPr>
          <a:xfrm>
            <a:off x="0" y="44624"/>
            <a:ext cx="9906000" cy="6813376"/>
          </a:xfrm>
          <a:prstGeom prst="rect">
            <a:avLst/>
          </a:prstGeom>
          <a:noFill/>
          <a:ln w="152400">
            <a:solidFill>
              <a:srgbClr val="DD5B5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a:p>
        </p:txBody>
      </p:sp>
      <p:sp>
        <p:nvSpPr>
          <p:cNvPr id="15" name="3 - Τίτλος">
            <a:extLst>
              <a:ext uri="{FF2B5EF4-FFF2-40B4-BE49-F238E27FC236}">
                <a16:creationId xmlns:a16="http://schemas.microsoft.com/office/drawing/2014/main" id="{39E86A27-4F17-4B00-BE20-DD2DC3FB6AD1}"/>
              </a:ext>
            </a:extLst>
          </p:cNvPr>
          <p:cNvSpPr>
            <a:spLocks noGrp="1"/>
          </p:cNvSpPr>
          <p:nvPr>
            <p:ph type="ctrTitle"/>
          </p:nvPr>
        </p:nvSpPr>
        <p:spPr>
          <a:xfrm>
            <a:off x="517462" y="1243023"/>
            <a:ext cx="8871076" cy="4778265"/>
          </a:xfrm>
        </p:spPr>
        <p:txBody>
          <a:bodyPr anchor="ctr">
            <a:noAutofit/>
          </a:bodyPr>
          <a:lstStyle/>
          <a:p>
            <a:pPr algn="l"/>
            <a:r>
              <a:rPr lang="el-GR" sz="1200" b="1" dirty="0">
                <a:solidFill>
                  <a:srgbClr val="DD5B51"/>
                </a:solidFill>
                <a:latin typeface="Georgia" panose="02040502050405020303" pitchFamily="18" charset="0"/>
              </a:rPr>
              <a:t>ΕΠΙΚΟΙΝΩΝΙΑ</a:t>
            </a:r>
            <a:br>
              <a:rPr lang="el-GR" sz="1100" b="1" dirty="0">
                <a:solidFill>
                  <a:srgbClr val="DD5B51"/>
                </a:solidFill>
                <a:latin typeface="Georgia" panose="02040502050405020303" pitchFamily="18" charset="0"/>
              </a:rPr>
            </a:br>
            <a:r>
              <a:rPr lang="el-GR" sz="1100" dirty="0">
                <a:latin typeface="Georgia" panose="02040502050405020303" pitchFamily="18" charset="0"/>
              </a:rPr>
              <a:t>Τηλ </a:t>
            </a:r>
            <a:r>
              <a:rPr lang="en-US" sz="1100" dirty="0">
                <a:latin typeface="Georgia" panose="02040502050405020303" pitchFamily="18" charset="0"/>
              </a:rPr>
              <a:t>: 210 7239300</a:t>
            </a:r>
            <a:br>
              <a:rPr lang="en-US" sz="1100" dirty="0">
                <a:latin typeface="Georgia" panose="02040502050405020303" pitchFamily="18" charset="0"/>
              </a:rPr>
            </a:br>
            <a:r>
              <a:rPr lang="el-GR" sz="1100" dirty="0">
                <a:latin typeface="Georgia" panose="02040502050405020303" pitchFamily="18" charset="0"/>
              </a:rPr>
              <a:t>Φαξ</a:t>
            </a:r>
            <a:r>
              <a:rPr lang="en-US" sz="1100" dirty="0">
                <a:latin typeface="Georgia" panose="02040502050405020303" pitchFamily="18" charset="0"/>
              </a:rPr>
              <a:t>: 210 7239310</a:t>
            </a:r>
            <a:br>
              <a:rPr lang="en-US" sz="1100" dirty="0">
                <a:latin typeface="Georgia" panose="02040502050405020303" pitchFamily="18" charset="0"/>
              </a:rPr>
            </a:br>
            <a:r>
              <a:rPr lang="en-US" sz="1100" dirty="0">
                <a:latin typeface="Georgia" panose="02040502050405020303" pitchFamily="18" charset="0"/>
              </a:rPr>
              <a:t>Email : </a:t>
            </a:r>
            <a:r>
              <a:rPr lang="en-US" sz="1100" dirty="0">
                <a:latin typeface="Georgia" panose="02040502050405020303" pitchFamily="18" charset="0"/>
                <a:hlinkClick r:id="rId3">
                  <a:extLst>
                    <a:ext uri="{A12FA001-AC4F-418D-AE19-62706E023703}">
                      <ahyp:hlinkClr xmlns:ahyp="http://schemas.microsoft.com/office/drawing/2018/hyperlinkcolor" val="tx"/>
                    </a:ext>
                  </a:extLst>
                </a:hlinkClick>
              </a:rPr>
              <a:t>info@cnlcapital.gr</a:t>
            </a:r>
            <a:br>
              <a:rPr lang="en-US" sz="1100" dirty="0">
                <a:latin typeface="Georgia" panose="02040502050405020303" pitchFamily="18" charset="0"/>
              </a:rPr>
            </a:br>
            <a:br>
              <a:rPr lang="el-GR" sz="1100" b="1" dirty="0">
                <a:solidFill>
                  <a:srgbClr val="DD5B51"/>
                </a:solidFill>
                <a:latin typeface="Georgia" panose="02040502050405020303" pitchFamily="18" charset="0"/>
              </a:rPr>
            </a:br>
            <a:r>
              <a:rPr lang="el-GR" sz="1200" b="1" dirty="0">
                <a:solidFill>
                  <a:srgbClr val="DD5B51"/>
                </a:solidFill>
                <a:latin typeface="Georgia" panose="02040502050405020303" pitchFamily="18" charset="0"/>
              </a:rPr>
              <a:t>ΕΠΕΝΔΥΤΙΚΕΣ ΣΧΕΣΕΙΣ</a:t>
            </a:r>
            <a:br>
              <a:rPr lang="el-GR" sz="1100" b="1" dirty="0">
                <a:solidFill>
                  <a:srgbClr val="DD5B51"/>
                </a:solidFill>
                <a:latin typeface="Georgia" panose="02040502050405020303" pitchFamily="18" charset="0"/>
              </a:rPr>
            </a:br>
            <a:r>
              <a:rPr lang="el-GR" sz="1100" dirty="0">
                <a:latin typeface="Georgia" panose="02040502050405020303" pitchFamily="18" charset="0"/>
              </a:rPr>
              <a:t>Γιώτα Κουτσογιαννάκη</a:t>
            </a:r>
            <a:br>
              <a:rPr lang="el-GR" sz="1100" b="1" dirty="0">
                <a:solidFill>
                  <a:srgbClr val="DD5B51"/>
                </a:solidFill>
                <a:latin typeface="Georgia" panose="02040502050405020303" pitchFamily="18" charset="0"/>
              </a:rPr>
            </a:br>
            <a:r>
              <a:rPr lang="en-US" sz="1100" dirty="0">
                <a:latin typeface="Georgia" panose="02040502050405020303" pitchFamily="18" charset="0"/>
              </a:rPr>
              <a:t>Email : </a:t>
            </a:r>
            <a:r>
              <a:rPr lang="en-US" sz="1100" dirty="0">
                <a:latin typeface="Georgia" panose="02040502050405020303" pitchFamily="18" charset="0"/>
                <a:hlinkClick r:id="rId4">
                  <a:extLst>
                    <a:ext uri="{A12FA001-AC4F-418D-AE19-62706E023703}">
                      <ahyp:hlinkClr xmlns:ahyp="http://schemas.microsoft.com/office/drawing/2018/hyperlinkcolor" val="tx"/>
                    </a:ext>
                  </a:extLst>
                </a:hlinkClick>
              </a:rPr>
              <a:t>ir@cnlcapital.gr</a:t>
            </a:r>
            <a:br>
              <a:rPr lang="el-GR" sz="1100" b="1" dirty="0">
                <a:solidFill>
                  <a:srgbClr val="DD5B51"/>
                </a:solidFill>
                <a:latin typeface="Georgia" panose="02040502050405020303" pitchFamily="18" charset="0"/>
              </a:rPr>
            </a:br>
            <a:br>
              <a:rPr lang="el-GR" sz="1100" b="1" dirty="0">
                <a:solidFill>
                  <a:srgbClr val="DD5B51"/>
                </a:solidFill>
                <a:latin typeface="Georgia" panose="02040502050405020303" pitchFamily="18" charset="0"/>
              </a:rPr>
            </a:br>
            <a:br>
              <a:rPr lang="el-GR" sz="1100" b="1" dirty="0">
                <a:solidFill>
                  <a:srgbClr val="DD5B51"/>
                </a:solidFill>
                <a:latin typeface="Georgia" panose="02040502050405020303" pitchFamily="18" charset="0"/>
              </a:rPr>
            </a:br>
            <a:br>
              <a:rPr lang="en-US" sz="1100" b="1" dirty="0">
                <a:solidFill>
                  <a:srgbClr val="DD5B51"/>
                </a:solidFill>
                <a:latin typeface="Georgia" panose="02040502050405020303" pitchFamily="18" charset="0"/>
              </a:rPr>
            </a:br>
            <a:r>
              <a:rPr lang="el-GR" sz="1200" b="1" dirty="0">
                <a:solidFill>
                  <a:srgbClr val="DD5B51"/>
                </a:solidFill>
                <a:latin typeface="Georgia" panose="02040502050405020303" pitchFamily="18" charset="0"/>
              </a:rPr>
              <a:t>ΔΗΛΩΣΗ ΑΠΟΠΟΙΗΣΗ ΕΥΘΥΝΗΣ</a:t>
            </a:r>
            <a:br>
              <a:rPr lang="en-US" sz="1100" b="1" dirty="0">
                <a:solidFill>
                  <a:srgbClr val="DD5B51"/>
                </a:solidFill>
                <a:latin typeface="Georgia" panose="02040502050405020303" pitchFamily="18" charset="0"/>
              </a:rPr>
            </a:br>
            <a:br>
              <a:rPr lang="en-US" sz="1100" dirty="0">
                <a:latin typeface="Georgia" panose="02040502050405020303" pitchFamily="18" charset="0"/>
              </a:rPr>
            </a:br>
            <a:r>
              <a:rPr lang="el-GR" sz="1100" dirty="0">
                <a:latin typeface="Georgia" panose="02040502050405020303" pitchFamily="18" charset="0"/>
              </a:rPr>
              <a:t>Η παρουσίαση αυτή έχει συνταχθεί από τη </a:t>
            </a:r>
            <a:r>
              <a:rPr lang="en-US" sz="1100" dirty="0">
                <a:latin typeface="Georgia" panose="02040502050405020303" pitchFamily="18" charset="0"/>
              </a:rPr>
              <a:t>CNL CAPITAL </a:t>
            </a:r>
            <a:r>
              <a:rPr lang="el-GR" sz="1100" dirty="0">
                <a:latin typeface="Georgia" panose="02040502050405020303" pitchFamily="18" charset="0"/>
              </a:rPr>
              <a:t>(Η «Εταιρεία»). Οι πληροφορίες που περιέχονται στην παρουσίαση προέρχονται από την Εταιρεία και άλλες εξωτερικές πηγές οι οποίες θεωρούνται αξιόπιστες, πλην όμως δε δύναται να διασφαλιστεί η ακρίβεια ή η πληρότητα των στοιχείων που παρατίθενται. Οι προηγούμενες αποδόσεις δεν αποτελούν εγγύηση για τις μελλοντικές. Η παρουσίαση αυτή έχει ετοιμαστεί για λόγους πληροφόρησης και δεν πρέπει να ερμηνευθεί ως προσφορά προς αγορά ή ζήτηση για πώληση μετοχών της </a:t>
            </a:r>
            <a:r>
              <a:rPr lang="en-US" sz="1100">
                <a:latin typeface="Georgia" panose="02040502050405020303" pitchFamily="18" charset="0"/>
              </a:rPr>
              <a:t>CNL CAPITAL</a:t>
            </a:r>
            <a:r>
              <a:rPr lang="el-GR" sz="1100">
                <a:latin typeface="Georgia" panose="02040502050405020303" pitchFamily="18" charset="0"/>
              </a:rPr>
              <a:t>.</a:t>
            </a:r>
            <a:br>
              <a:rPr lang="el-GR" sz="1100" dirty="0">
                <a:latin typeface="Georgia" panose="02040502050405020303" pitchFamily="18" charset="0"/>
              </a:rPr>
            </a:br>
            <a:r>
              <a:rPr lang="el-GR" sz="1100" dirty="0">
                <a:latin typeface="Georgia" panose="02040502050405020303" pitchFamily="18" charset="0"/>
              </a:rPr>
              <a:t>Μέρος της πληροφόρησης που εμπεριέχεται σε αυτή τη παρουσίαση δεν έχει ελεγχθεί ανεξάρτητα και καμία εγγύηση δεν εκφράζεται για την ορθότητα της. Κανένας από την Εταιρεία, τους μετόχους, οποιαδήποτε συνδεδεμένη εταιρεία, σύμβουλοι ή εκπρόσωποι, έχουν οποιαδήποτε απολύτως ευθύνη  για οποιαδήποτε ζημία που προκύπτει από οποιαδήποτε χρήση αυτής της παρουσίασης ή του περιεχομένου της. Εκτός εάν δηλώνεται διαφορετικά, όλα τα οικονομικά στοιχεία που παρουσιάζονται στο παρόν, είναι σύμφωνα με τα Διεθνή Πρότυπα Χρηματοοικονομικής Αναφοράς («ΔΠΧΑ»). Η πληροφόρηση που εμπεριέχεται δύναται να υπόκειται σε επικαιροποίηση, συμπλήρωση, αναθεώρηση ή τροποποίηση. Αυτή η παρουσίαση δε συνιστά σύσταση σχετικά με τις κινητές αξίες της Εταιρείας.</a:t>
            </a:r>
            <a:br>
              <a:rPr lang="el-GR" sz="1100" dirty="0">
                <a:latin typeface="Georgia" panose="02040502050405020303" pitchFamily="18" charset="0"/>
              </a:rPr>
            </a:br>
            <a:br>
              <a:rPr lang="el-GR" sz="1100" dirty="0">
                <a:latin typeface="Georgia" panose="02040502050405020303" pitchFamily="18" charset="0"/>
              </a:rPr>
            </a:br>
            <a:endParaRPr lang="en-US" sz="1100" dirty="0">
              <a:latin typeface="Georgia" panose="02040502050405020303" pitchFamily="18" charset="0"/>
            </a:endParaRPr>
          </a:p>
        </p:txBody>
      </p:sp>
      <p:pic>
        <p:nvPicPr>
          <p:cNvPr id="5" name="Picture 4">
            <a:extLst>
              <a:ext uri="{FF2B5EF4-FFF2-40B4-BE49-F238E27FC236}">
                <a16:creationId xmlns:a16="http://schemas.microsoft.com/office/drawing/2014/main" id="{03052DF4-5E41-41EC-92F4-7FBFD7BF2CE9}"/>
              </a:ext>
            </a:extLst>
          </p:cNvPr>
          <p:cNvPicPr>
            <a:picLocks noChangeAspect="1" noChangeArrowheads="1"/>
          </p:cNvPicPr>
          <p:nvPr/>
        </p:nvPicPr>
        <p:blipFill>
          <a:blip r:embed="rId5" cstate="print"/>
          <a:srcRect/>
          <a:stretch>
            <a:fillRect/>
          </a:stretch>
        </p:blipFill>
        <p:spPr bwMode="auto">
          <a:xfrm>
            <a:off x="8053550" y="-171400"/>
            <a:ext cx="1924718" cy="1694696"/>
          </a:xfrm>
          <a:prstGeom prst="rect">
            <a:avLst/>
          </a:prstGeom>
          <a:noFill/>
        </p:spPr>
      </p:pic>
    </p:spTree>
    <p:extLst>
      <p:ext uri="{BB962C8B-B14F-4D97-AF65-F5344CB8AC3E}">
        <p14:creationId xmlns:p14="http://schemas.microsoft.com/office/powerpoint/2010/main" val="735310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tamplate-06.jpg"/>
          <p:cNvPicPr>
            <a:picLocks noChangeAspect="1"/>
          </p:cNvPicPr>
          <p:nvPr/>
        </p:nvPicPr>
        <p:blipFill>
          <a:blip r:embed="rId2" cstate="print"/>
          <a:stretch>
            <a:fillRect/>
          </a:stretch>
        </p:blipFill>
        <p:spPr>
          <a:xfrm>
            <a:off x="-4961" y="1"/>
            <a:ext cx="9902857" cy="6857999"/>
          </a:xfrm>
          <a:prstGeom prst="rect">
            <a:avLst/>
          </a:prstGeom>
        </p:spPr>
      </p:pic>
      <p:sp>
        <p:nvSpPr>
          <p:cNvPr id="5" name="4 - TextBox"/>
          <p:cNvSpPr txBox="1"/>
          <p:nvPr/>
        </p:nvSpPr>
        <p:spPr>
          <a:xfrm>
            <a:off x="2863439" y="2928863"/>
            <a:ext cx="4179123" cy="461665"/>
          </a:xfrm>
          <a:prstGeom prst="rect">
            <a:avLst/>
          </a:prstGeom>
          <a:noFill/>
        </p:spPr>
        <p:txBody>
          <a:bodyPr wrap="square" rtlCol="0">
            <a:spAutoFit/>
          </a:bodyPr>
          <a:lstStyle/>
          <a:p>
            <a:pPr algn="ctr"/>
            <a:r>
              <a:rPr lang="el-GR" sz="2400" b="1" dirty="0">
                <a:solidFill>
                  <a:schemeClr val="bg1"/>
                </a:solidFill>
                <a:latin typeface="Georgia" panose="02040502050405020303" pitchFamily="18" charset="0"/>
              </a:rPr>
              <a:t>ΣΑΣ ΕΥΧΑΡΙΣΤΟΥΜΕ</a:t>
            </a:r>
          </a:p>
        </p:txBody>
      </p:sp>
      <p:pic>
        <p:nvPicPr>
          <p:cNvPr id="6" name="Picture 2" descr="\\10.0.0.200\MacSharing\Management\MARINA\ylika cnl template\logo cnl-01.png">
            <a:extLst>
              <a:ext uri="{FF2B5EF4-FFF2-40B4-BE49-F238E27FC236}">
                <a16:creationId xmlns:a16="http://schemas.microsoft.com/office/drawing/2014/main" id="{F2C1BB4E-D702-4BC8-9C92-6D4880CAA011}"/>
              </a:ext>
            </a:extLst>
          </p:cNvPr>
          <p:cNvPicPr>
            <a:picLocks noChangeAspect="1" noChangeArrowheads="1"/>
          </p:cNvPicPr>
          <p:nvPr/>
        </p:nvPicPr>
        <p:blipFill>
          <a:blip r:embed="rId3" cstate="print"/>
          <a:srcRect/>
          <a:stretch>
            <a:fillRect/>
          </a:stretch>
        </p:blipFill>
        <p:spPr bwMode="auto">
          <a:xfrm>
            <a:off x="7401272" y="-315416"/>
            <a:ext cx="2612775" cy="2488749"/>
          </a:xfrm>
          <a:prstGeom prst="rect">
            <a:avLst/>
          </a:prstGeom>
          <a:noFill/>
        </p:spPr>
      </p:pic>
    </p:spTree>
    <p:extLst>
      <p:ext uri="{BB962C8B-B14F-4D97-AF65-F5344CB8AC3E}">
        <p14:creationId xmlns:p14="http://schemas.microsoft.com/office/powerpoint/2010/main" val="243051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tamplate-20.jpg"/>
          <p:cNvPicPr>
            <a:picLocks noChangeAspect="1"/>
          </p:cNvPicPr>
          <p:nvPr/>
        </p:nvPicPr>
        <p:blipFill rotWithShape="1">
          <a:blip r:embed="rId3" cstate="print"/>
          <a:srcRect r="9244"/>
          <a:stretch/>
        </p:blipFill>
        <p:spPr>
          <a:xfrm>
            <a:off x="0" y="-54320"/>
            <a:ext cx="9905999" cy="6941116"/>
          </a:xfrm>
          <a:prstGeom prst="rect">
            <a:avLst/>
          </a:prstGeom>
        </p:spPr>
      </p:pic>
      <p:sp>
        <p:nvSpPr>
          <p:cNvPr id="4" name="3 - TextBox"/>
          <p:cNvSpPr txBox="1"/>
          <p:nvPr/>
        </p:nvSpPr>
        <p:spPr>
          <a:xfrm>
            <a:off x="3440832" y="1602148"/>
            <a:ext cx="3391009" cy="523220"/>
          </a:xfrm>
          <a:prstGeom prst="rect">
            <a:avLst/>
          </a:prstGeom>
          <a:noFill/>
        </p:spPr>
        <p:txBody>
          <a:bodyPr wrap="square" rtlCol="0">
            <a:spAutoFit/>
          </a:bodyPr>
          <a:lstStyle/>
          <a:p>
            <a:pPr algn="ctr"/>
            <a:r>
              <a:rPr lang="el-GR" sz="2800" b="1" dirty="0">
                <a:solidFill>
                  <a:schemeClr val="bg1"/>
                </a:solidFill>
                <a:latin typeface="Georgia" panose="02040502050405020303" pitchFamily="18" charset="0"/>
              </a:rPr>
              <a:t>ΠΕΡΙΕΧΟΜΕΝΑ</a:t>
            </a:r>
          </a:p>
        </p:txBody>
      </p:sp>
      <p:sp>
        <p:nvSpPr>
          <p:cNvPr id="5" name="4 - TextBox"/>
          <p:cNvSpPr txBox="1"/>
          <p:nvPr/>
        </p:nvSpPr>
        <p:spPr>
          <a:xfrm>
            <a:off x="3728864" y="2689229"/>
            <a:ext cx="6465167" cy="2185214"/>
          </a:xfrm>
          <a:prstGeom prst="rect">
            <a:avLst/>
          </a:prstGeom>
          <a:noFill/>
        </p:spPr>
        <p:txBody>
          <a:bodyPr wrap="square" rtlCol="0">
            <a:spAutoFit/>
          </a:bodyPr>
          <a:lstStyle/>
          <a:p>
            <a:pPr marL="342900" lvl="0" indent="-342900">
              <a:spcBef>
                <a:spcPts val="1200"/>
              </a:spcBef>
              <a:spcAft>
                <a:spcPts val="2400"/>
              </a:spcAft>
              <a:buFont typeface="Wingdings" panose="05000000000000000000" pitchFamily="2" charset="2"/>
              <a:buChar char="§"/>
            </a:pPr>
            <a:r>
              <a:rPr lang="el-GR" sz="2400" b="1" cap="all" dirty="0">
                <a:solidFill>
                  <a:schemeClr val="bg1"/>
                </a:solidFill>
                <a:latin typeface="Georgia" panose="02040502050405020303" pitchFamily="18" charset="0"/>
              </a:rPr>
              <a:t>ΑΠΟΛΟΓΙΣΜΟΣ </a:t>
            </a:r>
            <a:r>
              <a:rPr lang="en-US" sz="2400" b="1" cap="all" dirty="0">
                <a:solidFill>
                  <a:schemeClr val="bg1"/>
                </a:solidFill>
                <a:latin typeface="Georgia" panose="02040502050405020303" pitchFamily="18" charset="0"/>
              </a:rPr>
              <a:t>202</a:t>
            </a:r>
            <a:r>
              <a:rPr lang="el-GR" sz="2400" b="1" cap="all" dirty="0">
                <a:solidFill>
                  <a:schemeClr val="bg1"/>
                </a:solidFill>
                <a:latin typeface="Georgia" panose="02040502050405020303" pitchFamily="18" charset="0"/>
              </a:rPr>
              <a:t>3</a:t>
            </a:r>
          </a:p>
          <a:p>
            <a:pPr marL="342900" lvl="0" indent="-342900">
              <a:spcBef>
                <a:spcPts val="1200"/>
              </a:spcBef>
              <a:spcAft>
                <a:spcPts val="2400"/>
              </a:spcAft>
              <a:buFont typeface="Wingdings" panose="05000000000000000000" pitchFamily="2" charset="2"/>
              <a:buChar char="§"/>
            </a:pPr>
            <a:r>
              <a:rPr lang="el-GR" sz="2400" b="1" dirty="0">
                <a:solidFill>
                  <a:schemeClr val="bg1"/>
                </a:solidFill>
                <a:latin typeface="Georgia" panose="02040502050405020303" pitchFamily="18" charset="0"/>
              </a:rPr>
              <a:t>Α’ τρίμηνο </a:t>
            </a:r>
            <a:r>
              <a:rPr lang="el-GR" sz="2400" b="1" cap="all" dirty="0">
                <a:solidFill>
                  <a:schemeClr val="bg1"/>
                </a:solidFill>
                <a:latin typeface="Georgia" panose="02040502050405020303" pitchFamily="18" charset="0"/>
              </a:rPr>
              <a:t>2024 </a:t>
            </a:r>
          </a:p>
          <a:p>
            <a:pPr marL="342900" indent="-342900">
              <a:spcBef>
                <a:spcPts val="1200"/>
              </a:spcBef>
              <a:spcAft>
                <a:spcPts val="2400"/>
              </a:spcAft>
              <a:buFont typeface="Wingdings" panose="05000000000000000000" pitchFamily="2" charset="2"/>
              <a:buChar char="§"/>
              <a:tabLst>
                <a:tab pos="502164" algn="l"/>
              </a:tabLst>
            </a:pPr>
            <a:r>
              <a:rPr lang="el-GR" sz="2400" b="1" cap="all" dirty="0">
                <a:solidFill>
                  <a:schemeClr val="bg1"/>
                </a:solidFill>
                <a:latin typeface="Georgia" panose="02040502050405020303" pitchFamily="18" charset="0"/>
              </a:rPr>
              <a:t>2024 </a:t>
            </a:r>
            <a:r>
              <a:rPr lang="el-GR" sz="2400" b="1" cap="all" dirty="0" err="1">
                <a:solidFill>
                  <a:schemeClr val="bg1"/>
                </a:solidFill>
                <a:latin typeface="Georgia" panose="02040502050405020303" pitchFamily="18" charset="0"/>
              </a:rPr>
              <a:t>Στοχοι</a:t>
            </a:r>
            <a:r>
              <a:rPr lang="el-GR" sz="2400" b="1" cap="all" dirty="0">
                <a:solidFill>
                  <a:schemeClr val="bg1"/>
                </a:solidFill>
                <a:latin typeface="Georgia" panose="02040502050405020303" pitchFamily="18" charset="0"/>
              </a:rPr>
              <a:t> </a:t>
            </a:r>
            <a:r>
              <a:rPr lang="en-US" sz="2400" b="1" cap="all" dirty="0">
                <a:solidFill>
                  <a:schemeClr val="bg1"/>
                </a:solidFill>
                <a:latin typeface="Georgia" panose="02040502050405020303" pitchFamily="18" charset="0"/>
              </a:rPr>
              <a:t>&amp;</a:t>
            </a:r>
            <a:r>
              <a:rPr lang="el-GR" sz="2400" b="1" cap="all" dirty="0">
                <a:solidFill>
                  <a:schemeClr val="bg1"/>
                </a:solidFill>
                <a:latin typeface="Georgia" panose="02040502050405020303" pitchFamily="18" charset="0"/>
              </a:rPr>
              <a:t> </a:t>
            </a:r>
            <a:r>
              <a:rPr lang="el-GR" sz="2400" b="1" cap="all" dirty="0" err="1">
                <a:solidFill>
                  <a:schemeClr val="bg1"/>
                </a:solidFill>
                <a:latin typeface="Georgia" panose="02040502050405020303" pitchFamily="18" charset="0"/>
              </a:rPr>
              <a:t>προοπτικες</a:t>
            </a:r>
            <a:endParaRPr lang="el-GR" sz="2400" b="1" cap="all" dirty="0">
              <a:solidFill>
                <a:schemeClr val="bg1"/>
              </a:solidFill>
              <a:latin typeface="Georgia" panose="02040502050405020303" pitchFamily="18" charset="0"/>
            </a:endParaRPr>
          </a:p>
        </p:txBody>
      </p:sp>
      <p:pic>
        <p:nvPicPr>
          <p:cNvPr id="7" name="Picture 2" descr="\\10.0.0.200\MacSharing\Management\MARINA\ylika cnl template\logo cnl-01.png">
            <a:extLst>
              <a:ext uri="{FF2B5EF4-FFF2-40B4-BE49-F238E27FC236}">
                <a16:creationId xmlns:a16="http://schemas.microsoft.com/office/drawing/2014/main" id="{2546BDCD-6FAE-46F0-80AF-0A7F9F0E2367}"/>
              </a:ext>
            </a:extLst>
          </p:cNvPr>
          <p:cNvPicPr>
            <a:picLocks noChangeAspect="1" noChangeArrowheads="1"/>
          </p:cNvPicPr>
          <p:nvPr/>
        </p:nvPicPr>
        <p:blipFill>
          <a:blip r:embed="rId4" cstate="print"/>
          <a:srcRect/>
          <a:stretch>
            <a:fillRect/>
          </a:stretch>
        </p:blipFill>
        <p:spPr bwMode="auto">
          <a:xfrm>
            <a:off x="7401272" y="-315416"/>
            <a:ext cx="2612775" cy="2488749"/>
          </a:xfrm>
          <a:prstGeom prst="rect">
            <a:avLst/>
          </a:prstGeom>
          <a:noFill/>
        </p:spPr>
      </p:pic>
    </p:spTree>
    <p:extLst>
      <p:ext uri="{BB962C8B-B14F-4D97-AF65-F5344CB8AC3E}">
        <p14:creationId xmlns:p14="http://schemas.microsoft.com/office/powerpoint/2010/main" val="321699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 - Εικόνα" descr="tamplate-11.jpg">
            <a:extLst>
              <a:ext uri="{FF2B5EF4-FFF2-40B4-BE49-F238E27FC236}">
                <a16:creationId xmlns:a16="http://schemas.microsoft.com/office/drawing/2014/main" id="{6CDBBCA1-8D3C-427B-965A-434ACA2D0659}"/>
              </a:ext>
            </a:extLst>
          </p:cNvPr>
          <p:cNvPicPr>
            <a:picLocks noChangeAspect="1"/>
          </p:cNvPicPr>
          <p:nvPr/>
        </p:nvPicPr>
        <p:blipFill>
          <a:blip r:embed="rId2" cstate="print"/>
          <a:stretch>
            <a:fillRect/>
          </a:stretch>
        </p:blipFill>
        <p:spPr>
          <a:xfrm>
            <a:off x="-25488" y="0"/>
            <a:ext cx="9906001" cy="6858000"/>
          </a:xfrm>
          <a:prstGeom prst="rect">
            <a:avLst/>
          </a:prstGeom>
        </p:spPr>
      </p:pic>
      <p:sp>
        <p:nvSpPr>
          <p:cNvPr id="11" name="Rectangle 10">
            <a:extLst>
              <a:ext uri="{FF2B5EF4-FFF2-40B4-BE49-F238E27FC236}">
                <a16:creationId xmlns:a16="http://schemas.microsoft.com/office/drawing/2014/main" id="{39ABCCE6-BCB7-4CFD-81DC-1FD462B170CF}"/>
              </a:ext>
            </a:extLst>
          </p:cNvPr>
          <p:cNvSpPr/>
          <p:nvPr/>
        </p:nvSpPr>
        <p:spPr>
          <a:xfrm>
            <a:off x="1568624" y="1131259"/>
            <a:ext cx="2880320" cy="749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DD5B51"/>
                </a:solidFill>
                <a:latin typeface="Georgia" panose="02040502050405020303" pitchFamily="18" charset="0"/>
              </a:rPr>
              <a:t>ΤΟ 2020 ΕΝ ΣΥΝΤΟΜΙΑ</a:t>
            </a:r>
            <a:endParaRPr lang="el-GR" sz="2400" b="1" dirty="0">
              <a:solidFill>
                <a:srgbClr val="D56460"/>
              </a:solidFill>
              <a:latin typeface="Georgia" panose="02040502050405020303" pitchFamily="18" charset="0"/>
            </a:endParaRPr>
          </a:p>
        </p:txBody>
      </p:sp>
      <p:pic>
        <p:nvPicPr>
          <p:cNvPr id="12" name="Picture 11">
            <a:extLst>
              <a:ext uri="{FF2B5EF4-FFF2-40B4-BE49-F238E27FC236}">
                <a16:creationId xmlns:a16="http://schemas.microsoft.com/office/drawing/2014/main" id="{EBEA3024-F82C-4AF5-9906-AF5FD82826E7}"/>
              </a:ext>
            </a:extLst>
          </p:cNvPr>
          <p:cNvPicPr>
            <a:picLocks noChangeAspect="1" noChangeArrowheads="1"/>
          </p:cNvPicPr>
          <p:nvPr/>
        </p:nvPicPr>
        <p:blipFill>
          <a:blip r:embed="rId3" cstate="print"/>
          <a:srcRect/>
          <a:stretch>
            <a:fillRect/>
          </a:stretch>
        </p:blipFill>
        <p:spPr bwMode="auto">
          <a:xfrm>
            <a:off x="8053550" y="-137904"/>
            <a:ext cx="1924718" cy="1694696"/>
          </a:xfrm>
          <a:prstGeom prst="rect">
            <a:avLst/>
          </a:prstGeom>
          <a:noFill/>
        </p:spPr>
      </p:pic>
      <p:sp>
        <p:nvSpPr>
          <p:cNvPr id="7" name="Rectangle 6">
            <a:extLst>
              <a:ext uri="{FF2B5EF4-FFF2-40B4-BE49-F238E27FC236}">
                <a16:creationId xmlns:a16="http://schemas.microsoft.com/office/drawing/2014/main" id="{DCA708F9-FD2F-4D1A-B443-B27AC96E5D65}"/>
              </a:ext>
            </a:extLst>
          </p:cNvPr>
          <p:cNvSpPr/>
          <p:nvPr/>
        </p:nvSpPr>
        <p:spPr>
          <a:xfrm>
            <a:off x="2432720" y="2564904"/>
            <a:ext cx="7257517" cy="3854901"/>
          </a:xfrm>
          <a:prstGeom prst="rect">
            <a:avLst/>
          </a:prstGeom>
        </p:spPr>
        <p:txBody>
          <a:bodyPr wrap="square">
            <a:spAutoFit/>
          </a:bodyPr>
          <a:lstStyle/>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Το 2020 ήταν μια πρωτόγνωρη κι εξαιρετικά απαιτητική χρονιά λόγω της επέλασης της πανδημίας του </a:t>
            </a:r>
            <a:r>
              <a:rPr lang="en-US" sz="1400" dirty="0">
                <a:latin typeface="Georgia" panose="02040502050405020303" pitchFamily="18" charset="0"/>
              </a:rPr>
              <a:t>COVID-19</a:t>
            </a:r>
            <a:endParaRPr lang="el-GR" sz="1400" dirty="0">
              <a:latin typeface="Georgia" panose="02040502050405020303" pitchFamily="18" charset="0"/>
            </a:endParaRPr>
          </a:p>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Η </a:t>
            </a:r>
            <a:r>
              <a:rPr lang="en-US" sz="1400" dirty="0">
                <a:latin typeface="Georgia" panose="02040502050405020303" pitchFamily="18" charset="0"/>
              </a:rPr>
              <a:t>CNL Capital</a:t>
            </a:r>
            <a:r>
              <a:rPr lang="el-GR" sz="1400" dirty="0">
                <a:latin typeface="Georgia" panose="02040502050405020303" pitchFamily="18" charset="0"/>
              </a:rPr>
              <a:t> προσάρμοσε άμεσα την επενδυτική στρατηγική της</a:t>
            </a:r>
            <a:r>
              <a:rPr lang="en-GB" sz="1400" dirty="0">
                <a:latin typeface="Georgia" panose="02040502050405020303" pitchFamily="18" charset="0"/>
              </a:rPr>
              <a:t> </a:t>
            </a:r>
            <a:r>
              <a:rPr lang="el-GR" sz="1400" dirty="0">
                <a:latin typeface="Georgia" panose="02040502050405020303" pitchFamily="18" charset="0"/>
              </a:rPr>
              <a:t>κι επικεντρώθηκε στη βέλτιστη διαχείριση του υφιστάμενου επενδυτικού της χαρτοφυλακίου</a:t>
            </a:r>
          </a:p>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Τον Ιούλιο, εξόφλησε το ομολογιακό της δάνειο ύψους € 1,85 εκατ. το οποίο είχε εκδώσει ένα έτος νωρίτερα </a:t>
            </a:r>
          </a:p>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Ξεπέρασε το ορόσημο των 100 επενδύσεων σε ομολογιακά δάνεια από την ίδρυση της</a:t>
            </a:r>
          </a:p>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Το σύνολο του επενδυτικού χαρτοφυλακίου, πλην μιας εταιρείας, επέδειξε εξαιρετική συναλλακτική συμπεριφορά και αξιοπιστία</a:t>
            </a:r>
          </a:p>
          <a:p>
            <a:pPr marL="956400" indent="-285750" algn="just">
              <a:spcBef>
                <a:spcPts val="490"/>
              </a:spcBef>
              <a:spcAft>
                <a:spcPts val="977"/>
              </a:spcAft>
              <a:buFont typeface="Wingdings" panose="05000000000000000000" pitchFamily="2" charset="2"/>
              <a:buChar char="q"/>
            </a:pPr>
            <a:r>
              <a:rPr lang="el-GR" sz="1400" dirty="0">
                <a:latin typeface="Georgia" panose="02040502050405020303" pitchFamily="18" charset="0"/>
              </a:rPr>
              <a:t>Η </a:t>
            </a:r>
            <a:r>
              <a:rPr lang="en-US" sz="1400" dirty="0">
                <a:latin typeface="Georgia" panose="02040502050405020303" pitchFamily="18" charset="0"/>
              </a:rPr>
              <a:t>CNL Capital </a:t>
            </a:r>
            <a:r>
              <a:rPr lang="el-GR" sz="1400" dirty="0">
                <a:latin typeface="Georgia" panose="02040502050405020303" pitchFamily="18" charset="0"/>
              </a:rPr>
              <a:t>ήταν λειτουργικά κερδοφόρα καθ’ όλη τη διάρκεια του έτους, αλλά το 2020 κατέληξε ελαφρά ζημιογόνο, λόγω αυξημένων προβλέψεων</a:t>
            </a:r>
          </a:p>
        </p:txBody>
      </p:sp>
      <p:pic>
        <p:nvPicPr>
          <p:cNvPr id="8" name="1 - Εικόνα" descr="tamplate-19.jpg">
            <a:extLst>
              <a:ext uri="{FF2B5EF4-FFF2-40B4-BE49-F238E27FC236}">
                <a16:creationId xmlns:a16="http://schemas.microsoft.com/office/drawing/2014/main" id="{B971870E-6067-4C9E-A327-5BC29D0F072B}"/>
              </a:ext>
            </a:extLst>
          </p:cNvPr>
          <p:cNvPicPr>
            <a:picLocks noChangeAspect="1"/>
          </p:cNvPicPr>
          <p:nvPr/>
        </p:nvPicPr>
        <p:blipFill>
          <a:blip r:embed="rId4" cstate="print"/>
          <a:stretch>
            <a:fillRect/>
          </a:stretch>
        </p:blipFill>
        <p:spPr>
          <a:xfrm>
            <a:off x="-47134" y="0"/>
            <a:ext cx="9949991" cy="6957392"/>
          </a:xfrm>
          <a:prstGeom prst="rect">
            <a:avLst/>
          </a:prstGeom>
        </p:spPr>
      </p:pic>
      <p:sp>
        <p:nvSpPr>
          <p:cNvPr id="9" name="2 - TextBox">
            <a:extLst>
              <a:ext uri="{FF2B5EF4-FFF2-40B4-BE49-F238E27FC236}">
                <a16:creationId xmlns:a16="http://schemas.microsoft.com/office/drawing/2014/main" id="{366DC6C1-D7EA-449E-A5B8-F3E6D621C54F}"/>
              </a:ext>
            </a:extLst>
          </p:cNvPr>
          <p:cNvSpPr txBox="1"/>
          <p:nvPr/>
        </p:nvSpPr>
        <p:spPr>
          <a:xfrm>
            <a:off x="2863438" y="2852936"/>
            <a:ext cx="4179123" cy="584775"/>
          </a:xfrm>
          <a:prstGeom prst="rect">
            <a:avLst/>
          </a:prstGeom>
          <a:noFill/>
        </p:spPr>
        <p:txBody>
          <a:bodyPr wrap="square" rtlCol="0">
            <a:spAutoFit/>
          </a:bodyPr>
          <a:lstStyle/>
          <a:p>
            <a:pPr algn="ctr"/>
            <a:r>
              <a:rPr lang="el-GR" sz="2400" b="1" dirty="0">
                <a:solidFill>
                  <a:schemeClr val="bg1"/>
                </a:solidFill>
                <a:latin typeface="Georgia" panose="02040502050405020303" pitchFamily="18" charset="0"/>
              </a:rPr>
              <a:t>ΑΠΟΛΟΓΙΣΜΟΣ </a:t>
            </a:r>
            <a:r>
              <a:rPr lang="el-GR" sz="3200" b="1" dirty="0">
                <a:solidFill>
                  <a:schemeClr val="bg1"/>
                </a:solidFill>
                <a:latin typeface="Georgia" panose="02040502050405020303" pitchFamily="18" charset="0"/>
              </a:rPr>
              <a:t>2023</a:t>
            </a:r>
          </a:p>
        </p:txBody>
      </p:sp>
      <p:pic>
        <p:nvPicPr>
          <p:cNvPr id="10" name="Picture 2" descr="\\10.0.0.200\MacSharing\Management\MARINA\ylika cnl template\logo cnl-01.png">
            <a:extLst>
              <a:ext uri="{FF2B5EF4-FFF2-40B4-BE49-F238E27FC236}">
                <a16:creationId xmlns:a16="http://schemas.microsoft.com/office/drawing/2014/main" id="{ABBD2634-33C3-4B5F-84C2-DA45A0764146}"/>
              </a:ext>
            </a:extLst>
          </p:cNvPr>
          <p:cNvPicPr>
            <a:picLocks noChangeAspect="1" noChangeArrowheads="1"/>
          </p:cNvPicPr>
          <p:nvPr/>
        </p:nvPicPr>
        <p:blipFill>
          <a:blip r:embed="rId5" cstate="print"/>
          <a:srcRect/>
          <a:stretch>
            <a:fillRect/>
          </a:stretch>
        </p:blipFill>
        <p:spPr bwMode="auto">
          <a:xfrm>
            <a:off x="7401272" y="-315416"/>
            <a:ext cx="2612775" cy="2488749"/>
          </a:xfrm>
          <a:prstGeom prst="rect">
            <a:avLst/>
          </a:prstGeom>
          <a:noFill/>
        </p:spPr>
      </p:pic>
    </p:spTree>
    <p:extLst>
      <p:ext uri="{BB962C8B-B14F-4D97-AF65-F5344CB8AC3E}">
        <p14:creationId xmlns:p14="http://schemas.microsoft.com/office/powerpoint/2010/main" val="386488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 - Εικόνα" descr="tamplate-11.jpg">
            <a:extLst>
              <a:ext uri="{FF2B5EF4-FFF2-40B4-BE49-F238E27FC236}">
                <a16:creationId xmlns:a16="http://schemas.microsoft.com/office/drawing/2014/main" id="{6CDBBCA1-8D3C-427B-965A-434ACA2D0659}"/>
              </a:ext>
            </a:extLst>
          </p:cNvPr>
          <p:cNvPicPr>
            <a:picLocks noChangeAspect="1"/>
          </p:cNvPicPr>
          <p:nvPr/>
        </p:nvPicPr>
        <p:blipFill>
          <a:blip r:embed="rId2" cstate="print"/>
          <a:stretch>
            <a:fillRect/>
          </a:stretch>
        </p:blipFill>
        <p:spPr>
          <a:xfrm>
            <a:off x="-25488" y="0"/>
            <a:ext cx="9906001" cy="6858000"/>
          </a:xfrm>
          <a:prstGeom prst="rect">
            <a:avLst/>
          </a:prstGeom>
        </p:spPr>
      </p:pic>
      <p:sp>
        <p:nvSpPr>
          <p:cNvPr id="11" name="Rectangle 10">
            <a:extLst>
              <a:ext uri="{FF2B5EF4-FFF2-40B4-BE49-F238E27FC236}">
                <a16:creationId xmlns:a16="http://schemas.microsoft.com/office/drawing/2014/main" id="{39ABCCE6-BCB7-4CFD-81DC-1FD462B170CF}"/>
              </a:ext>
            </a:extLst>
          </p:cNvPr>
          <p:cNvSpPr/>
          <p:nvPr/>
        </p:nvSpPr>
        <p:spPr>
          <a:xfrm>
            <a:off x="1424608" y="967459"/>
            <a:ext cx="3096344" cy="877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solidFill>
                  <a:srgbClr val="DD5B51"/>
                </a:solidFill>
                <a:latin typeface="Georgia" panose="02040502050405020303" pitchFamily="18" charset="0"/>
              </a:rPr>
              <a:t>ΤΟ 2023     </a:t>
            </a:r>
            <a:r>
              <a:rPr lang="en-US" sz="2200" b="1" dirty="0">
                <a:solidFill>
                  <a:srgbClr val="DD5B51"/>
                </a:solidFill>
                <a:latin typeface="Georgia" panose="02040502050405020303" pitchFamily="18" charset="0"/>
              </a:rPr>
              <a:t>      </a:t>
            </a:r>
            <a:r>
              <a:rPr lang="el-GR" sz="2200" b="1" dirty="0">
                <a:solidFill>
                  <a:srgbClr val="DD5B51"/>
                </a:solidFill>
                <a:latin typeface="Georgia" panose="02040502050405020303" pitchFamily="18" charset="0"/>
              </a:rPr>
              <a:t>       ΕΝ ΣΥΝΤΟΜΙΑ</a:t>
            </a:r>
            <a:endParaRPr lang="el-GR" sz="2200" b="1" dirty="0">
              <a:solidFill>
                <a:srgbClr val="D56460"/>
              </a:solidFill>
              <a:latin typeface="Georgia" panose="02040502050405020303" pitchFamily="18" charset="0"/>
            </a:endParaRPr>
          </a:p>
        </p:txBody>
      </p:sp>
      <p:pic>
        <p:nvPicPr>
          <p:cNvPr id="12" name="Picture 11">
            <a:extLst>
              <a:ext uri="{FF2B5EF4-FFF2-40B4-BE49-F238E27FC236}">
                <a16:creationId xmlns:a16="http://schemas.microsoft.com/office/drawing/2014/main" id="{EBEA3024-F82C-4AF5-9906-AF5FD82826E7}"/>
              </a:ext>
            </a:extLst>
          </p:cNvPr>
          <p:cNvPicPr>
            <a:picLocks noChangeAspect="1" noChangeArrowheads="1"/>
          </p:cNvPicPr>
          <p:nvPr/>
        </p:nvPicPr>
        <p:blipFill>
          <a:blip r:embed="rId3" cstate="print"/>
          <a:srcRect/>
          <a:stretch>
            <a:fillRect/>
          </a:stretch>
        </p:blipFill>
        <p:spPr bwMode="auto">
          <a:xfrm>
            <a:off x="8053550" y="-137904"/>
            <a:ext cx="1924718" cy="1694696"/>
          </a:xfrm>
          <a:prstGeom prst="rect">
            <a:avLst/>
          </a:prstGeom>
          <a:noFill/>
        </p:spPr>
      </p:pic>
      <p:sp>
        <p:nvSpPr>
          <p:cNvPr id="7" name="Rectangle 6">
            <a:extLst>
              <a:ext uri="{FF2B5EF4-FFF2-40B4-BE49-F238E27FC236}">
                <a16:creationId xmlns:a16="http://schemas.microsoft.com/office/drawing/2014/main" id="{DCA708F9-FD2F-4D1A-B443-B27AC96E5D65}"/>
              </a:ext>
            </a:extLst>
          </p:cNvPr>
          <p:cNvSpPr/>
          <p:nvPr/>
        </p:nvSpPr>
        <p:spPr>
          <a:xfrm>
            <a:off x="2144688" y="2223906"/>
            <a:ext cx="7632848" cy="4255011"/>
          </a:xfrm>
          <a:prstGeom prst="rect">
            <a:avLst/>
          </a:prstGeom>
        </p:spPr>
        <p:txBody>
          <a:bodyPr wrap="square">
            <a:spAutoFit/>
          </a:bodyPr>
          <a:lstStyle/>
          <a:p>
            <a:pPr marL="956400" indent="-285750" algn="just">
              <a:spcBef>
                <a:spcPts val="490"/>
              </a:spcBef>
              <a:spcAft>
                <a:spcPts val="977"/>
              </a:spcAft>
              <a:buFont typeface="Wingdings" panose="05000000000000000000" pitchFamily="2" charset="2"/>
              <a:buChar char="q"/>
            </a:pPr>
            <a:r>
              <a:rPr lang="el-GR" sz="1300" dirty="0">
                <a:latin typeface="Georgia" panose="02040502050405020303" pitchFamily="18" charset="0"/>
              </a:rPr>
              <a:t>Το 2023 αποτέλεσε μια εξαιρετική χρονιά για την </a:t>
            </a:r>
            <a:r>
              <a:rPr lang="en-US" sz="1300" dirty="0">
                <a:latin typeface="Georgia" panose="02040502050405020303" pitchFamily="18" charset="0"/>
              </a:rPr>
              <a:t>CNL CAPITAL</a:t>
            </a:r>
            <a:r>
              <a:rPr lang="el-GR" sz="1300" dirty="0">
                <a:latin typeface="Georgia" panose="02040502050405020303" pitchFamily="18" charset="0"/>
              </a:rPr>
              <a:t> καθώς αντιμετώπισε υγιή κι αυξανόμενη ζήτηση κεφαλαίων καθ’ όλη τη διάρκεια του έτους. Η επενδυτική της δραστηριότητα ενισχύθηκε σημαντικά, καταγράφοντας υψηλές αυξήσεις σε όλα τα οικονομικά της μεγέθη.</a:t>
            </a:r>
          </a:p>
          <a:p>
            <a:pPr marL="956400" indent="-285750" algn="just">
              <a:spcBef>
                <a:spcPts val="490"/>
              </a:spcBef>
              <a:spcAft>
                <a:spcPts val="977"/>
              </a:spcAft>
              <a:buFont typeface="Wingdings" panose="05000000000000000000" pitchFamily="2" charset="2"/>
              <a:buChar char="q"/>
            </a:pPr>
            <a:r>
              <a:rPr lang="el-GR" sz="1300" dirty="0">
                <a:latin typeface="Georgia" panose="02040502050405020303" pitchFamily="18" charset="0"/>
              </a:rPr>
              <a:t>Συγκεκριμένα, η </a:t>
            </a:r>
            <a:r>
              <a:rPr lang="en-US" sz="1300" dirty="0">
                <a:latin typeface="Georgia" panose="02040502050405020303" pitchFamily="18" charset="0"/>
              </a:rPr>
              <a:t>CNL CAPITAL</a:t>
            </a:r>
            <a:r>
              <a:rPr lang="el-GR" sz="1300" dirty="0">
                <a:latin typeface="Georgia" panose="02040502050405020303" pitchFamily="18" charset="0"/>
              </a:rPr>
              <a:t> το 2023 κάλυψε 29 νέες εκδόσεις ομολογιακών δανείων έναντι 26 το 2022, επενδύοντας το συνολικό ποσό των €16.3 εκατ. (2022: €12.7 εκατ.).</a:t>
            </a:r>
          </a:p>
          <a:p>
            <a:pPr marL="956400" indent="-285750" algn="just">
              <a:spcBef>
                <a:spcPts val="490"/>
              </a:spcBef>
              <a:spcAft>
                <a:spcPts val="977"/>
              </a:spcAft>
              <a:buFont typeface="Wingdings" panose="05000000000000000000" pitchFamily="2" charset="2"/>
              <a:buChar char="q"/>
            </a:pPr>
            <a:r>
              <a:rPr lang="el-GR" sz="1300" dirty="0">
                <a:latin typeface="Georgia" panose="02040502050405020303" pitchFamily="18" charset="0"/>
              </a:rPr>
              <a:t>Για να υποστηρίξει την αυξημένη της δραστηριότητα, η </a:t>
            </a:r>
            <a:r>
              <a:rPr lang="en-US" sz="1300" dirty="0">
                <a:latin typeface="Georgia" panose="02040502050405020303" pitchFamily="18" charset="0"/>
              </a:rPr>
              <a:t>CNL CAPITAL</a:t>
            </a:r>
            <a:r>
              <a:rPr lang="el-GR" sz="1300" dirty="0">
                <a:latin typeface="Georgia" panose="02040502050405020303" pitchFamily="18" charset="0"/>
              </a:rPr>
              <a:t> προχώρησε επιτυχώς στην άντληση νέων δανειακών κεφαλαίων, μέσω της έκδοσης 5 ομολογιακών δανείων συνολικού ύψους €4.98 εκατ., που καλύφθηκαν με ιδιωτική τοποθέτηση.  </a:t>
            </a:r>
          </a:p>
          <a:p>
            <a:pPr marL="956400" indent="-285750" algn="just">
              <a:spcBef>
                <a:spcPts val="490"/>
              </a:spcBef>
              <a:spcAft>
                <a:spcPts val="977"/>
              </a:spcAft>
              <a:buFont typeface="Wingdings" panose="05000000000000000000" pitchFamily="2" charset="2"/>
              <a:buChar char="q"/>
            </a:pPr>
            <a:r>
              <a:rPr lang="el-GR" sz="1300" dirty="0">
                <a:latin typeface="Georgia" panose="02040502050405020303" pitchFamily="18" charset="0"/>
              </a:rPr>
              <a:t>Η μεγέθυνση του επενδυτικού χαρτοφυλακίου, σε συνδιασμό με το αυξημένο έσοδο ανά επένδυση, οδήγησε σε επίπεδα ρεκόρ τόσο τα έσοδα της εταιρείας, όσο και τα κέρδη της προ προβλέψεων.</a:t>
            </a:r>
          </a:p>
          <a:p>
            <a:pPr marL="956400" indent="-285750" algn="just">
              <a:spcBef>
                <a:spcPts val="490"/>
              </a:spcBef>
              <a:spcAft>
                <a:spcPts val="977"/>
              </a:spcAft>
              <a:buFont typeface="Wingdings" panose="05000000000000000000" pitchFamily="2" charset="2"/>
              <a:buChar char="q"/>
            </a:pPr>
            <a:r>
              <a:rPr lang="el-GR" sz="1300" dirty="0">
                <a:latin typeface="Georgia" panose="02040502050405020303" pitchFamily="18" charset="0"/>
              </a:rPr>
              <a:t>Οι προβλέψεις για πιστωτικό κίνδυνο ήταν σημαντικά μειωμένες σε σχέση με το 2022, οδηγώντας σε πολλαπλάσια καθαρά κέρδη.</a:t>
            </a:r>
          </a:p>
          <a:p>
            <a:pPr marL="956400" indent="-285750" algn="just">
              <a:spcBef>
                <a:spcPts val="490"/>
              </a:spcBef>
              <a:spcAft>
                <a:spcPts val="977"/>
              </a:spcAft>
              <a:buFont typeface="Wingdings" panose="05000000000000000000" pitchFamily="2" charset="2"/>
              <a:buChar char="q"/>
            </a:pPr>
            <a:r>
              <a:rPr lang="el-GR" sz="1300" dirty="0">
                <a:latin typeface="Georgia" panose="02040502050405020303" pitchFamily="18" charset="0"/>
              </a:rPr>
              <a:t>Ως αποτέλεσμα της εξαιρετικής κερδοφορίας, προτείνεται η διανομή προς τους μετόχους συνολικού μερίσματος 0.5008€ για τη χρήση 2023.</a:t>
            </a:r>
          </a:p>
        </p:txBody>
      </p:sp>
    </p:spTree>
    <p:extLst>
      <p:ext uri="{BB962C8B-B14F-4D97-AF65-F5344CB8AC3E}">
        <p14:creationId xmlns:p14="http://schemas.microsoft.com/office/powerpoint/2010/main" val="358931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2202910" y="288994"/>
            <a:ext cx="5235729" cy="430887"/>
          </a:xfrm>
          <a:prstGeom prst="rect">
            <a:avLst/>
          </a:prstGeom>
          <a:noFill/>
        </p:spPr>
        <p:txBody>
          <a:bodyPr wrap="none" rtlCol="0">
            <a:spAutoFit/>
          </a:bodyPr>
          <a:lstStyle/>
          <a:p>
            <a:pPr algn="ctr"/>
            <a:r>
              <a:rPr lang="el-GR" sz="2200" b="1" dirty="0">
                <a:solidFill>
                  <a:srgbClr val="DD5B51"/>
                </a:solidFill>
                <a:latin typeface="Georgia" panose="02040502050405020303" pitchFamily="18" charset="0"/>
              </a:rPr>
              <a:t>ΕΞΕΛΙΞΗ ΧΑΡΤΟΦΥΛΑΚΙΟΥ 2023</a:t>
            </a:r>
          </a:p>
        </p:txBody>
      </p:sp>
      <p:sp>
        <p:nvSpPr>
          <p:cNvPr id="10" name="9 - Ορθογώνιο"/>
          <p:cNvSpPr/>
          <p:nvPr/>
        </p:nvSpPr>
        <p:spPr>
          <a:xfrm>
            <a:off x="0" y="44624"/>
            <a:ext cx="9906000" cy="6813376"/>
          </a:xfrm>
          <a:prstGeom prst="rect">
            <a:avLst/>
          </a:prstGeom>
          <a:noFill/>
          <a:ln w="152400">
            <a:solidFill>
              <a:srgbClr val="DD5B5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a:p>
        </p:txBody>
      </p:sp>
      <p:pic>
        <p:nvPicPr>
          <p:cNvPr id="14" name="Picture 13">
            <a:extLst>
              <a:ext uri="{FF2B5EF4-FFF2-40B4-BE49-F238E27FC236}">
                <a16:creationId xmlns:a16="http://schemas.microsoft.com/office/drawing/2014/main" id="{2CD4E581-E4EF-43E0-866F-1247F3642821}"/>
              </a:ext>
            </a:extLst>
          </p:cNvPr>
          <p:cNvPicPr>
            <a:picLocks noChangeAspect="1" noChangeArrowheads="1"/>
          </p:cNvPicPr>
          <p:nvPr/>
        </p:nvPicPr>
        <p:blipFill>
          <a:blip r:embed="rId2" cstate="print"/>
          <a:srcRect/>
          <a:stretch>
            <a:fillRect/>
          </a:stretch>
        </p:blipFill>
        <p:spPr bwMode="auto">
          <a:xfrm>
            <a:off x="8053550" y="-171400"/>
            <a:ext cx="1924718" cy="1694696"/>
          </a:xfrm>
          <a:prstGeom prst="rect">
            <a:avLst/>
          </a:prstGeom>
          <a:noFill/>
        </p:spPr>
      </p:pic>
      <p:graphicFrame>
        <p:nvGraphicFramePr>
          <p:cNvPr id="3" name="Chart 2">
            <a:extLst>
              <a:ext uri="{FF2B5EF4-FFF2-40B4-BE49-F238E27FC236}">
                <a16:creationId xmlns:a16="http://schemas.microsoft.com/office/drawing/2014/main" id="{498E3C97-62B5-4615-9243-1B9679FE1F8C}"/>
              </a:ext>
            </a:extLst>
          </p:cNvPr>
          <p:cNvGraphicFramePr>
            <a:graphicFrameLocks noGrp="1"/>
          </p:cNvGraphicFramePr>
          <p:nvPr>
            <p:extLst>
              <p:ext uri="{D42A27DB-BD31-4B8C-83A1-F6EECF244321}">
                <p14:modId xmlns:p14="http://schemas.microsoft.com/office/powerpoint/2010/main" val="4128187047"/>
              </p:ext>
            </p:extLst>
          </p:nvPr>
        </p:nvGraphicFramePr>
        <p:xfrm>
          <a:off x="4707242" y="813280"/>
          <a:ext cx="5070294" cy="5640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Γράφημα 1">
            <a:extLst>
              <a:ext uri="{FF2B5EF4-FFF2-40B4-BE49-F238E27FC236}">
                <a16:creationId xmlns:a16="http://schemas.microsoft.com/office/drawing/2014/main" id="{ABF67726-829E-405F-B6ED-EA51919609CF}"/>
              </a:ext>
            </a:extLst>
          </p:cNvPr>
          <p:cNvGraphicFramePr>
            <a:graphicFrameLocks noGrp="1"/>
          </p:cNvGraphicFramePr>
          <p:nvPr>
            <p:extLst>
              <p:ext uri="{D42A27DB-BD31-4B8C-83A1-F6EECF244321}">
                <p14:modId xmlns:p14="http://schemas.microsoft.com/office/powerpoint/2010/main" val="4270131199"/>
              </p:ext>
            </p:extLst>
          </p:nvPr>
        </p:nvGraphicFramePr>
        <p:xfrm>
          <a:off x="128464" y="719881"/>
          <a:ext cx="4680520" cy="58496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186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2203221" y="260648"/>
            <a:ext cx="5394425" cy="461665"/>
          </a:xfrm>
          <a:prstGeom prst="rect">
            <a:avLst/>
          </a:prstGeom>
          <a:noFill/>
        </p:spPr>
        <p:txBody>
          <a:bodyPr wrap="none" rtlCol="0">
            <a:spAutoFit/>
          </a:bodyPr>
          <a:lstStyle/>
          <a:p>
            <a:pPr algn="ctr"/>
            <a:r>
              <a:rPr lang="el-GR" sz="2400" b="1" dirty="0">
                <a:solidFill>
                  <a:srgbClr val="DD5B51"/>
                </a:solidFill>
                <a:latin typeface="Georgia" panose="02040502050405020303" pitchFamily="18" charset="0"/>
              </a:rPr>
              <a:t>ΠΟΡΕΙΑ ΤΕΛΕΥΤΑΙΑΣ ΤΡΙΕΤΙΑΣ</a:t>
            </a:r>
          </a:p>
        </p:txBody>
      </p:sp>
      <p:sp>
        <p:nvSpPr>
          <p:cNvPr id="10" name="9 - Ορθογώνιο"/>
          <p:cNvSpPr/>
          <p:nvPr/>
        </p:nvSpPr>
        <p:spPr>
          <a:xfrm>
            <a:off x="0" y="44624"/>
            <a:ext cx="9906000" cy="6813376"/>
          </a:xfrm>
          <a:prstGeom prst="rect">
            <a:avLst/>
          </a:prstGeom>
          <a:noFill/>
          <a:ln w="152400">
            <a:solidFill>
              <a:srgbClr val="DD5B5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a:p>
        </p:txBody>
      </p:sp>
      <p:pic>
        <p:nvPicPr>
          <p:cNvPr id="14" name="Picture 13">
            <a:extLst>
              <a:ext uri="{FF2B5EF4-FFF2-40B4-BE49-F238E27FC236}">
                <a16:creationId xmlns:a16="http://schemas.microsoft.com/office/drawing/2014/main" id="{2CD4E581-E4EF-43E0-866F-1247F3642821}"/>
              </a:ext>
            </a:extLst>
          </p:cNvPr>
          <p:cNvPicPr>
            <a:picLocks noChangeAspect="1" noChangeArrowheads="1"/>
          </p:cNvPicPr>
          <p:nvPr/>
        </p:nvPicPr>
        <p:blipFill>
          <a:blip r:embed="rId3" cstate="print"/>
          <a:srcRect/>
          <a:stretch>
            <a:fillRect/>
          </a:stretch>
        </p:blipFill>
        <p:spPr bwMode="auto">
          <a:xfrm>
            <a:off x="8053550" y="-171400"/>
            <a:ext cx="1924718" cy="1694696"/>
          </a:xfrm>
          <a:prstGeom prst="rect">
            <a:avLst/>
          </a:prstGeom>
          <a:noFill/>
        </p:spPr>
      </p:pic>
      <p:pic>
        <p:nvPicPr>
          <p:cNvPr id="5" name="Graphic 4">
            <a:extLst>
              <a:ext uri="{FF2B5EF4-FFF2-40B4-BE49-F238E27FC236}">
                <a16:creationId xmlns:a16="http://schemas.microsoft.com/office/drawing/2014/main" id="{185D10A0-FC27-7E75-5AF4-6495485171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98439" y="938337"/>
            <a:ext cx="4648200" cy="3038475"/>
          </a:xfrm>
          <a:prstGeom prst="rect">
            <a:avLst/>
          </a:prstGeom>
        </p:spPr>
      </p:pic>
      <p:pic>
        <p:nvPicPr>
          <p:cNvPr id="8" name="Graphic 7">
            <a:extLst>
              <a:ext uri="{FF2B5EF4-FFF2-40B4-BE49-F238E27FC236}">
                <a16:creationId xmlns:a16="http://schemas.microsoft.com/office/drawing/2014/main" id="{C088C94C-BFA2-399B-E4FE-769CB1FD63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0239" y="3718550"/>
            <a:ext cx="4572000" cy="3038475"/>
          </a:xfrm>
          <a:prstGeom prst="rect">
            <a:avLst/>
          </a:prstGeom>
        </p:spPr>
      </p:pic>
      <p:pic>
        <p:nvPicPr>
          <p:cNvPr id="2" name="Picture 1">
            <a:extLst>
              <a:ext uri="{FF2B5EF4-FFF2-40B4-BE49-F238E27FC236}">
                <a16:creationId xmlns:a16="http://schemas.microsoft.com/office/drawing/2014/main" id="{5179099D-2213-F31E-9235-F9E2FD91E637}"/>
              </a:ext>
            </a:extLst>
          </p:cNvPr>
          <p:cNvPicPr>
            <a:picLocks noChangeAspect="1"/>
          </p:cNvPicPr>
          <p:nvPr/>
        </p:nvPicPr>
        <p:blipFill>
          <a:blip r:embed="rId8"/>
          <a:stretch>
            <a:fillRect/>
          </a:stretch>
        </p:blipFill>
        <p:spPr>
          <a:xfrm>
            <a:off x="5313040" y="3981327"/>
            <a:ext cx="4472564" cy="2544836"/>
          </a:xfrm>
          <a:prstGeom prst="rect">
            <a:avLst/>
          </a:prstGeom>
        </p:spPr>
      </p:pic>
      <p:graphicFrame>
        <p:nvGraphicFramePr>
          <p:cNvPr id="3" name="Chart 2">
            <a:extLst>
              <a:ext uri="{FF2B5EF4-FFF2-40B4-BE49-F238E27FC236}">
                <a16:creationId xmlns:a16="http://schemas.microsoft.com/office/drawing/2014/main" id="{7320009B-096F-4AD9-BAC1-5A30095A8C49}"/>
              </a:ext>
            </a:extLst>
          </p:cNvPr>
          <p:cNvGraphicFramePr>
            <a:graphicFrameLocks noGrp="1"/>
          </p:cNvGraphicFramePr>
          <p:nvPr>
            <p:extLst>
              <p:ext uri="{D42A27DB-BD31-4B8C-83A1-F6EECF244321}">
                <p14:modId xmlns:p14="http://schemas.microsoft.com/office/powerpoint/2010/main" val="3490025713"/>
              </p:ext>
            </p:extLst>
          </p:nvPr>
        </p:nvGraphicFramePr>
        <p:xfrm>
          <a:off x="639850" y="626335"/>
          <a:ext cx="4313150" cy="314052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5342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128464" y="340367"/>
            <a:ext cx="8138847" cy="400110"/>
          </a:xfrm>
          <a:prstGeom prst="rect">
            <a:avLst/>
          </a:prstGeom>
          <a:noFill/>
        </p:spPr>
        <p:txBody>
          <a:bodyPr wrap="square" rtlCol="0">
            <a:spAutoFit/>
          </a:bodyPr>
          <a:lstStyle/>
          <a:p>
            <a:pPr algn="ctr"/>
            <a:r>
              <a:rPr lang="el-GR" sz="2000" b="1" dirty="0">
                <a:solidFill>
                  <a:srgbClr val="DD5B51"/>
                </a:solidFill>
                <a:latin typeface="Georgia" panose="02040502050405020303" pitchFamily="18" charset="0"/>
              </a:rPr>
              <a:t>ΓΕΩΓΡΑΦΙΚΗ ΚΑΙ ΚΛΑΔΙΚΗ ΚΑΤΑΝΟΜΗ ΕΠΕΝΔΥΣΕΩΝ</a:t>
            </a:r>
            <a:r>
              <a:rPr lang="en-US" sz="2000" b="1" dirty="0">
                <a:solidFill>
                  <a:srgbClr val="DD5B51"/>
                </a:solidFill>
                <a:latin typeface="Georgia" panose="02040502050405020303" pitchFamily="18" charset="0"/>
              </a:rPr>
              <a:t> </a:t>
            </a:r>
            <a:endParaRPr lang="el-GR" sz="2000" b="1" dirty="0">
              <a:solidFill>
                <a:srgbClr val="DD5B51"/>
              </a:solidFill>
              <a:latin typeface="Georgia" panose="02040502050405020303" pitchFamily="18" charset="0"/>
            </a:endParaRPr>
          </a:p>
        </p:txBody>
      </p:sp>
      <p:graphicFrame>
        <p:nvGraphicFramePr>
          <p:cNvPr id="52" name="Chart 51">
            <a:extLst>
              <a:ext uri="{FF2B5EF4-FFF2-40B4-BE49-F238E27FC236}">
                <a16:creationId xmlns:a16="http://schemas.microsoft.com/office/drawing/2014/main" id="{D908A961-BD5D-475D-959A-AD3BB4CC444B}"/>
              </a:ext>
            </a:extLst>
          </p:cNvPr>
          <p:cNvGraphicFramePr>
            <a:graphicFrameLocks/>
          </p:cNvGraphicFramePr>
          <p:nvPr/>
        </p:nvGraphicFramePr>
        <p:xfrm>
          <a:off x="920552" y="1346521"/>
          <a:ext cx="4580633" cy="4794476"/>
        </p:xfrm>
        <a:graphic>
          <a:graphicData uri="http://schemas.openxmlformats.org/drawingml/2006/chart">
            <c:chart xmlns:c="http://schemas.openxmlformats.org/drawingml/2006/chart" xmlns:r="http://schemas.openxmlformats.org/officeDocument/2006/relationships" r:id="rId2"/>
          </a:graphicData>
        </a:graphic>
      </p:graphicFrame>
      <p:sp>
        <p:nvSpPr>
          <p:cNvPr id="56" name="9 - Ορθογώνιο">
            <a:extLst>
              <a:ext uri="{FF2B5EF4-FFF2-40B4-BE49-F238E27FC236}">
                <a16:creationId xmlns:a16="http://schemas.microsoft.com/office/drawing/2014/main" id="{77EAEECF-524F-4430-A6BB-54821C2E1A83}"/>
              </a:ext>
            </a:extLst>
          </p:cNvPr>
          <p:cNvSpPr/>
          <p:nvPr/>
        </p:nvSpPr>
        <p:spPr>
          <a:xfrm>
            <a:off x="0" y="44624"/>
            <a:ext cx="9906000" cy="6813376"/>
          </a:xfrm>
          <a:prstGeom prst="rect">
            <a:avLst/>
          </a:prstGeom>
          <a:noFill/>
          <a:ln w="152400">
            <a:solidFill>
              <a:srgbClr val="DD5B5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a:p>
        </p:txBody>
      </p:sp>
      <p:graphicFrame>
        <p:nvGraphicFramePr>
          <p:cNvPr id="58" name="Chart 57">
            <a:extLst>
              <a:ext uri="{FF2B5EF4-FFF2-40B4-BE49-F238E27FC236}">
                <a16:creationId xmlns:a16="http://schemas.microsoft.com/office/drawing/2014/main" id="{8A864332-9166-482D-994B-DA47DAB2E7E7}"/>
              </a:ext>
            </a:extLst>
          </p:cNvPr>
          <p:cNvGraphicFramePr>
            <a:graphicFrameLocks noGrp="1"/>
          </p:cNvGraphicFramePr>
          <p:nvPr/>
        </p:nvGraphicFramePr>
        <p:xfrm>
          <a:off x="4656525" y="1196752"/>
          <a:ext cx="5053484" cy="5348506"/>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a:extLst>
              <a:ext uri="{FF2B5EF4-FFF2-40B4-BE49-F238E27FC236}">
                <a16:creationId xmlns:a16="http://schemas.microsoft.com/office/drawing/2014/main" id="{5B2DCAE1-939C-4E1F-AEC0-FB33F460ECE6}"/>
              </a:ext>
            </a:extLst>
          </p:cNvPr>
          <p:cNvGrpSpPr/>
          <p:nvPr/>
        </p:nvGrpSpPr>
        <p:grpSpPr>
          <a:xfrm>
            <a:off x="-86412" y="760499"/>
            <a:ext cx="5471460" cy="5380498"/>
            <a:chOff x="6170997" y="1701300"/>
            <a:chExt cx="5094048" cy="4428433"/>
          </a:xfrm>
        </p:grpSpPr>
        <p:grpSp>
          <p:nvGrpSpPr>
            <p:cNvPr id="53" name="Group 52">
              <a:extLst>
                <a:ext uri="{FF2B5EF4-FFF2-40B4-BE49-F238E27FC236}">
                  <a16:creationId xmlns:a16="http://schemas.microsoft.com/office/drawing/2014/main" id="{9632FAAB-DC3F-41AB-9F56-7EC30B20D1C5}"/>
                </a:ext>
              </a:extLst>
            </p:cNvPr>
            <p:cNvGrpSpPr/>
            <p:nvPr/>
          </p:nvGrpSpPr>
          <p:grpSpPr>
            <a:xfrm>
              <a:off x="6170997" y="1701300"/>
              <a:ext cx="5094048" cy="4428433"/>
              <a:chOff x="-1" y="1524246"/>
              <a:chExt cx="5313045" cy="4428433"/>
            </a:xfrm>
          </p:grpSpPr>
          <p:grpSp>
            <p:nvGrpSpPr>
              <p:cNvPr id="63" name="Group 62">
                <a:extLst>
                  <a:ext uri="{FF2B5EF4-FFF2-40B4-BE49-F238E27FC236}">
                    <a16:creationId xmlns:a16="http://schemas.microsoft.com/office/drawing/2014/main" id="{A19AAC52-B7E0-49D5-8ACE-A305085F9113}"/>
                  </a:ext>
                </a:extLst>
              </p:cNvPr>
              <p:cNvGrpSpPr/>
              <p:nvPr/>
            </p:nvGrpSpPr>
            <p:grpSpPr>
              <a:xfrm>
                <a:off x="-1" y="1524246"/>
                <a:ext cx="5313045" cy="4428433"/>
                <a:chOff x="350488" y="1938131"/>
                <a:chExt cx="4368485" cy="3555561"/>
              </a:xfrm>
            </p:grpSpPr>
            <p:pic>
              <p:nvPicPr>
                <p:cNvPr id="66" name="6 - Εικόνα">
                  <a:extLst>
                    <a:ext uri="{FF2B5EF4-FFF2-40B4-BE49-F238E27FC236}">
                      <a16:creationId xmlns:a16="http://schemas.microsoft.com/office/drawing/2014/main" id="{1DADA8CD-384B-4E08-AC27-25D296B25911}"/>
                    </a:ext>
                  </a:extLst>
                </p:cNvPr>
                <p:cNvPicPr>
                  <a:picLocks noChangeAspect="1"/>
                </p:cNvPicPr>
                <p:nvPr/>
              </p:nvPicPr>
              <p:blipFill>
                <a:blip r:embed="rId4" cstate="print"/>
                <a:srcRect l="19466" r="22136"/>
                <a:stretch>
                  <a:fillRect/>
                </a:stretch>
              </p:blipFill>
              <p:spPr>
                <a:xfrm>
                  <a:off x="350488" y="1938131"/>
                  <a:ext cx="4368485" cy="3555561"/>
                </a:xfrm>
                <a:prstGeom prst="rect">
                  <a:avLst/>
                </a:prstGeom>
              </p:spPr>
            </p:pic>
            <p:grpSp>
              <p:nvGrpSpPr>
                <p:cNvPr id="67" name="13 - Ομάδα">
                  <a:extLst>
                    <a:ext uri="{FF2B5EF4-FFF2-40B4-BE49-F238E27FC236}">
                      <a16:creationId xmlns:a16="http://schemas.microsoft.com/office/drawing/2014/main" id="{4798AF55-BD9D-4108-8730-46F980A4CEC8}"/>
                    </a:ext>
                  </a:extLst>
                </p:cNvPr>
                <p:cNvGrpSpPr/>
                <p:nvPr/>
              </p:nvGrpSpPr>
              <p:grpSpPr>
                <a:xfrm>
                  <a:off x="2087147" y="3741038"/>
                  <a:ext cx="291572" cy="344440"/>
                  <a:chOff x="2142609" y="2621858"/>
                  <a:chExt cx="269142" cy="317944"/>
                </a:xfrm>
              </p:grpSpPr>
              <p:sp>
                <p:nvSpPr>
                  <p:cNvPr id="95" name="11 - Ισοσκελές τρίγωνο">
                    <a:extLst>
                      <a:ext uri="{FF2B5EF4-FFF2-40B4-BE49-F238E27FC236}">
                        <a16:creationId xmlns:a16="http://schemas.microsoft.com/office/drawing/2014/main" id="{BBC3918F-AFE4-4B44-9C14-50A13352C09D}"/>
                      </a:ext>
                    </a:extLst>
                  </p:cNvPr>
                  <p:cNvSpPr/>
                  <p:nvPr/>
                </p:nvSpPr>
                <p:spPr>
                  <a:xfrm rot="2668902">
                    <a:off x="2270507" y="2621858"/>
                    <a:ext cx="141244" cy="211865"/>
                  </a:xfrm>
                  <a:prstGeom prst="triangle">
                    <a:avLst/>
                  </a:prstGeom>
                  <a:solidFill>
                    <a:srgbClr val="1A3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2200"/>
                  </a:p>
                </p:txBody>
              </p:sp>
              <p:sp>
                <p:nvSpPr>
                  <p:cNvPr id="96" name="10 - Έλλειψη">
                    <a:extLst>
                      <a:ext uri="{FF2B5EF4-FFF2-40B4-BE49-F238E27FC236}">
                        <a16:creationId xmlns:a16="http://schemas.microsoft.com/office/drawing/2014/main" id="{EBD94121-A605-433D-93FB-C97B28F40DC7}"/>
                      </a:ext>
                    </a:extLst>
                  </p:cNvPr>
                  <p:cNvSpPr/>
                  <p:nvPr/>
                </p:nvSpPr>
                <p:spPr>
                  <a:xfrm>
                    <a:off x="2142609" y="2723778"/>
                    <a:ext cx="264234" cy="216024"/>
                  </a:xfrm>
                  <a:prstGeom prst="ellipse">
                    <a:avLst/>
                  </a:prstGeom>
                  <a:solidFill>
                    <a:srgbClr val="1A3B6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75" b="1" dirty="0"/>
                      <a:t>1</a:t>
                    </a:r>
                    <a:r>
                      <a:rPr lang="el-GR" sz="975" b="1" dirty="0"/>
                      <a:t>18</a:t>
                    </a:r>
                  </a:p>
                </p:txBody>
              </p:sp>
            </p:grpSp>
            <p:grpSp>
              <p:nvGrpSpPr>
                <p:cNvPr id="68" name="14 - Ομάδα">
                  <a:extLst>
                    <a:ext uri="{FF2B5EF4-FFF2-40B4-BE49-F238E27FC236}">
                      <a16:creationId xmlns:a16="http://schemas.microsoft.com/office/drawing/2014/main" id="{7C0E06E5-A16A-42C6-A1F0-D4D2D21C1EF8}"/>
                    </a:ext>
                  </a:extLst>
                </p:cNvPr>
                <p:cNvGrpSpPr/>
                <p:nvPr/>
              </p:nvGrpSpPr>
              <p:grpSpPr>
                <a:xfrm>
                  <a:off x="2341918" y="3211129"/>
                  <a:ext cx="270884" cy="389651"/>
                  <a:chOff x="2405497" y="2351008"/>
                  <a:chExt cx="250039" cy="359666"/>
                </a:xfrm>
              </p:grpSpPr>
              <p:sp>
                <p:nvSpPr>
                  <p:cNvPr id="93" name="15 - Ισοσκελές τρίγωνο">
                    <a:extLst>
                      <a:ext uri="{FF2B5EF4-FFF2-40B4-BE49-F238E27FC236}">
                        <a16:creationId xmlns:a16="http://schemas.microsoft.com/office/drawing/2014/main" id="{EEF760A2-FDEE-43D4-AE7D-C243FA9F8C52}"/>
                      </a:ext>
                    </a:extLst>
                  </p:cNvPr>
                  <p:cNvSpPr/>
                  <p:nvPr/>
                </p:nvSpPr>
                <p:spPr>
                  <a:xfrm rot="12634629">
                    <a:off x="2405497" y="2498809"/>
                    <a:ext cx="141244" cy="211865"/>
                  </a:xfrm>
                  <a:prstGeom prst="triangle">
                    <a:avLst/>
                  </a:prstGeom>
                  <a:solidFill>
                    <a:srgbClr val="1A3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2200"/>
                  </a:p>
                </p:txBody>
              </p:sp>
              <p:sp>
                <p:nvSpPr>
                  <p:cNvPr id="94" name="16 - Έλλειψη">
                    <a:extLst>
                      <a:ext uri="{FF2B5EF4-FFF2-40B4-BE49-F238E27FC236}">
                        <a16:creationId xmlns:a16="http://schemas.microsoft.com/office/drawing/2014/main" id="{1B418E5E-52FA-4317-9DB8-57171566AEF8}"/>
                      </a:ext>
                    </a:extLst>
                  </p:cNvPr>
                  <p:cNvSpPr/>
                  <p:nvPr/>
                </p:nvSpPr>
                <p:spPr>
                  <a:xfrm>
                    <a:off x="2439512" y="2351008"/>
                    <a:ext cx="216024" cy="216024"/>
                  </a:xfrm>
                  <a:prstGeom prst="ellipse">
                    <a:avLst/>
                  </a:prstGeom>
                  <a:solidFill>
                    <a:srgbClr val="1A3B6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75" b="1" dirty="0"/>
                      <a:t>1</a:t>
                    </a:r>
                    <a:r>
                      <a:rPr lang="el-GR" sz="975" b="1" dirty="0"/>
                      <a:t>4</a:t>
                    </a:r>
                  </a:p>
                </p:txBody>
              </p:sp>
            </p:grpSp>
            <p:grpSp>
              <p:nvGrpSpPr>
                <p:cNvPr id="69" name="17 - Ομάδα">
                  <a:extLst>
                    <a:ext uri="{FF2B5EF4-FFF2-40B4-BE49-F238E27FC236}">
                      <a16:creationId xmlns:a16="http://schemas.microsoft.com/office/drawing/2014/main" id="{C1B4A863-19EF-4978-8161-91AFB304D358}"/>
                    </a:ext>
                  </a:extLst>
                </p:cNvPr>
                <p:cNvGrpSpPr/>
                <p:nvPr/>
              </p:nvGrpSpPr>
              <p:grpSpPr>
                <a:xfrm>
                  <a:off x="1413065" y="4258679"/>
                  <a:ext cx="239723" cy="298365"/>
                  <a:chOff x="2240476" y="2667633"/>
                  <a:chExt cx="221276" cy="275404"/>
                </a:xfrm>
              </p:grpSpPr>
              <p:sp>
                <p:nvSpPr>
                  <p:cNvPr id="91" name="18 - Ισοσκελές τρίγωνο">
                    <a:extLst>
                      <a:ext uri="{FF2B5EF4-FFF2-40B4-BE49-F238E27FC236}">
                        <a16:creationId xmlns:a16="http://schemas.microsoft.com/office/drawing/2014/main" id="{EA8CD47E-5A0F-4E3D-BCFA-4C93E23989F4}"/>
                      </a:ext>
                    </a:extLst>
                  </p:cNvPr>
                  <p:cNvSpPr/>
                  <p:nvPr/>
                </p:nvSpPr>
                <p:spPr>
                  <a:xfrm rot="2668902">
                    <a:off x="2320508" y="2667633"/>
                    <a:ext cx="141244" cy="211866"/>
                  </a:xfrm>
                  <a:prstGeom prst="triangle">
                    <a:avLst/>
                  </a:prstGeom>
                  <a:solidFill>
                    <a:srgbClr val="1A3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2200"/>
                  </a:p>
                </p:txBody>
              </p:sp>
              <p:sp>
                <p:nvSpPr>
                  <p:cNvPr id="92" name="19 - Έλλειψη">
                    <a:extLst>
                      <a:ext uri="{FF2B5EF4-FFF2-40B4-BE49-F238E27FC236}">
                        <a16:creationId xmlns:a16="http://schemas.microsoft.com/office/drawing/2014/main" id="{4CF0B281-5201-4C10-91E4-F7AD2C3B3571}"/>
                      </a:ext>
                    </a:extLst>
                  </p:cNvPr>
                  <p:cNvSpPr/>
                  <p:nvPr/>
                </p:nvSpPr>
                <p:spPr>
                  <a:xfrm>
                    <a:off x="2240476" y="2748923"/>
                    <a:ext cx="194114" cy="194114"/>
                  </a:xfrm>
                  <a:prstGeom prst="ellipse">
                    <a:avLst/>
                  </a:prstGeom>
                  <a:solidFill>
                    <a:srgbClr val="1A3B6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75" b="1" dirty="0"/>
                      <a:t>3</a:t>
                    </a:r>
                    <a:endParaRPr lang="el-GR" sz="975" b="1" dirty="0"/>
                  </a:p>
                </p:txBody>
              </p:sp>
            </p:grpSp>
            <p:grpSp>
              <p:nvGrpSpPr>
                <p:cNvPr id="70" name="20 - Ομάδα">
                  <a:extLst>
                    <a:ext uri="{FF2B5EF4-FFF2-40B4-BE49-F238E27FC236}">
                      <a16:creationId xmlns:a16="http://schemas.microsoft.com/office/drawing/2014/main" id="{224A7F1B-7C9B-4FC0-BA6A-04D45B15E074}"/>
                    </a:ext>
                  </a:extLst>
                </p:cNvPr>
                <p:cNvGrpSpPr/>
                <p:nvPr/>
              </p:nvGrpSpPr>
              <p:grpSpPr>
                <a:xfrm>
                  <a:off x="3548836" y="4653403"/>
                  <a:ext cx="312034" cy="335771"/>
                  <a:chOff x="2123728" y="2621858"/>
                  <a:chExt cx="288023" cy="309932"/>
                </a:xfrm>
              </p:grpSpPr>
              <p:sp>
                <p:nvSpPr>
                  <p:cNvPr id="89" name="21 - Ισοσκελές τρίγωνο">
                    <a:extLst>
                      <a:ext uri="{FF2B5EF4-FFF2-40B4-BE49-F238E27FC236}">
                        <a16:creationId xmlns:a16="http://schemas.microsoft.com/office/drawing/2014/main" id="{29288152-901A-4568-A928-018FC1C9453A}"/>
                      </a:ext>
                    </a:extLst>
                  </p:cNvPr>
                  <p:cNvSpPr/>
                  <p:nvPr/>
                </p:nvSpPr>
                <p:spPr>
                  <a:xfrm rot="2668902">
                    <a:off x="2270507" y="2621858"/>
                    <a:ext cx="141244" cy="211865"/>
                  </a:xfrm>
                  <a:prstGeom prst="triangle">
                    <a:avLst/>
                  </a:prstGeom>
                  <a:solidFill>
                    <a:srgbClr val="1A3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2200"/>
                  </a:p>
                </p:txBody>
              </p:sp>
              <p:sp>
                <p:nvSpPr>
                  <p:cNvPr id="90" name="22 - Έλλειψη">
                    <a:extLst>
                      <a:ext uri="{FF2B5EF4-FFF2-40B4-BE49-F238E27FC236}">
                        <a16:creationId xmlns:a16="http://schemas.microsoft.com/office/drawing/2014/main" id="{F1E10E0B-D9BE-4FA5-93B9-46278F2D6D50}"/>
                      </a:ext>
                    </a:extLst>
                  </p:cNvPr>
                  <p:cNvSpPr/>
                  <p:nvPr/>
                </p:nvSpPr>
                <p:spPr>
                  <a:xfrm>
                    <a:off x="2123728" y="2715766"/>
                    <a:ext cx="216024" cy="216024"/>
                  </a:xfrm>
                  <a:prstGeom prst="ellipse">
                    <a:avLst/>
                  </a:prstGeom>
                  <a:solidFill>
                    <a:srgbClr val="1A3B6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75" b="1" dirty="0"/>
                      <a:t>4</a:t>
                    </a:r>
                    <a:endParaRPr lang="el-GR" sz="975" b="1" dirty="0"/>
                  </a:p>
                </p:txBody>
              </p:sp>
            </p:grpSp>
            <p:grpSp>
              <p:nvGrpSpPr>
                <p:cNvPr id="71" name="23 - Ομάδα">
                  <a:extLst>
                    <a:ext uri="{FF2B5EF4-FFF2-40B4-BE49-F238E27FC236}">
                      <a16:creationId xmlns:a16="http://schemas.microsoft.com/office/drawing/2014/main" id="{C41472E6-3A2C-41E1-B03E-D90151457F67}"/>
                    </a:ext>
                  </a:extLst>
                </p:cNvPr>
                <p:cNvGrpSpPr/>
                <p:nvPr/>
              </p:nvGrpSpPr>
              <p:grpSpPr>
                <a:xfrm>
                  <a:off x="1281716" y="3055161"/>
                  <a:ext cx="316048" cy="364917"/>
                  <a:chOff x="2047229" y="2636813"/>
                  <a:chExt cx="291728" cy="336835"/>
                </a:xfrm>
              </p:grpSpPr>
              <p:sp>
                <p:nvSpPr>
                  <p:cNvPr id="85" name="24 - Ισοσκελές τρίγωνο">
                    <a:extLst>
                      <a:ext uri="{FF2B5EF4-FFF2-40B4-BE49-F238E27FC236}">
                        <a16:creationId xmlns:a16="http://schemas.microsoft.com/office/drawing/2014/main" id="{51D7C148-D338-410E-B4F4-39E176ADFCF9}"/>
                      </a:ext>
                    </a:extLst>
                  </p:cNvPr>
                  <p:cNvSpPr/>
                  <p:nvPr/>
                </p:nvSpPr>
                <p:spPr>
                  <a:xfrm rot="2668902" flipV="1">
                    <a:off x="2047229" y="2809887"/>
                    <a:ext cx="224454" cy="163761"/>
                  </a:xfrm>
                  <a:prstGeom prst="triangle">
                    <a:avLst/>
                  </a:prstGeom>
                  <a:solidFill>
                    <a:srgbClr val="1A3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2200"/>
                  </a:p>
                </p:txBody>
              </p:sp>
              <p:sp>
                <p:nvSpPr>
                  <p:cNvPr id="86" name="25 - Έλλειψη">
                    <a:extLst>
                      <a:ext uri="{FF2B5EF4-FFF2-40B4-BE49-F238E27FC236}">
                        <a16:creationId xmlns:a16="http://schemas.microsoft.com/office/drawing/2014/main" id="{7960F92A-2D7E-4229-9AFD-7E61DD89EA02}"/>
                      </a:ext>
                    </a:extLst>
                  </p:cNvPr>
                  <p:cNvSpPr/>
                  <p:nvPr/>
                </p:nvSpPr>
                <p:spPr>
                  <a:xfrm>
                    <a:off x="2144842" y="2636813"/>
                    <a:ext cx="194115" cy="194115"/>
                  </a:xfrm>
                  <a:prstGeom prst="ellipse">
                    <a:avLst/>
                  </a:prstGeom>
                  <a:solidFill>
                    <a:srgbClr val="1A3B6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sz="975" b="1" dirty="0"/>
                      <a:t>2</a:t>
                    </a:r>
                  </a:p>
                </p:txBody>
              </p:sp>
            </p:grpSp>
            <p:grpSp>
              <p:nvGrpSpPr>
                <p:cNvPr id="72" name="26 - Ομάδα">
                  <a:extLst>
                    <a:ext uri="{FF2B5EF4-FFF2-40B4-BE49-F238E27FC236}">
                      <a16:creationId xmlns:a16="http://schemas.microsoft.com/office/drawing/2014/main" id="{FB1C392B-318E-4E3C-9C6B-636914B7D02F}"/>
                    </a:ext>
                  </a:extLst>
                </p:cNvPr>
                <p:cNvGrpSpPr/>
                <p:nvPr/>
              </p:nvGrpSpPr>
              <p:grpSpPr>
                <a:xfrm>
                  <a:off x="633435" y="2960939"/>
                  <a:ext cx="252618" cy="289647"/>
                  <a:chOff x="2168887" y="2614216"/>
                  <a:chExt cx="233179" cy="267358"/>
                </a:xfrm>
              </p:grpSpPr>
              <p:sp>
                <p:nvSpPr>
                  <p:cNvPr id="83" name="27 - Ισοσκελές τρίγωνο">
                    <a:extLst>
                      <a:ext uri="{FF2B5EF4-FFF2-40B4-BE49-F238E27FC236}">
                        <a16:creationId xmlns:a16="http://schemas.microsoft.com/office/drawing/2014/main" id="{B0D01054-5687-4052-98AD-4550984698D2}"/>
                      </a:ext>
                    </a:extLst>
                  </p:cNvPr>
                  <p:cNvSpPr/>
                  <p:nvPr/>
                </p:nvSpPr>
                <p:spPr>
                  <a:xfrm rot="2668902">
                    <a:off x="2249784" y="2614216"/>
                    <a:ext cx="152282" cy="211865"/>
                  </a:xfrm>
                  <a:prstGeom prst="triangle">
                    <a:avLst/>
                  </a:prstGeom>
                  <a:solidFill>
                    <a:srgbClr val="1A3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2200"/>
                  </a:p>
                </p:txBody>
              </p:sp>
              <p:sp>
                <p:nvSpPr>
                  <p:cNvPr id="84" name="28 - Έλλειψη">
                    <a:extLst>
                      <a:ext uri="{FF2B5EF4-FFF2-40B4-BE49-F238E27FC236}">
                        <a16:creationId xmlns:a16="http://schemas.microsoft.com/office/drawing/2014/main" id="{086F377A-D1EC-4680-B7E1-407C0B46324D}"/>
                      </a:ext>
                    </a:extLst>
                  </p:cNvPr>
                  <p:cNvSpPr/>
                  <p:nvPr/>
                </p:nvSpPr>
                <p:spPr>
                  <a:xfrm>
                    <a:off x="2168887" y="2687459"/>
                    <a:ext cx="194115" cy="194115"/>
                  </a:xfrm>
                  <a:prstGeom prst="ellipse">
                    <a:avLst/>
                  </a:prstGeom>
                  <a:solidFill>
                    <a:srgbClr val="1A3B6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sz="975" b="1" dirty="0"/>
                      <a:t>10</a:t>
                    </a:r>
                  </a:p>
                </p:txBody>
              </p:sp>
            </p:grpSp>
            <p:grpSp>
              <p:nvGrpSpPr>
                <p:cNvPr id="73" name="29 - Ομάδα">
                  <a:extLst>
                    <a:ext uri="{FF2B5EF4-FFF2-40B4-BE49-F238E27FC236}">
                      <a16:creationId xmlns:a16="http://schemas.microsoft.com/office/drawing/2014/main" id="{BD99691D-BFC5-4A37-BEF7-4ACDF7679384}"/>
                    </a:ext>
                  </a:extLst>
                </p:cNvPr>
                <p:cNvGrpSpPr/>
                <p:nvPr/>
              </p:nvGrpSpPr>
              <p:grpSpPr>
                <a:xfrm>
                  <a:off x="1817309" y="2414893"/>
                  <a:ext cx="238878" cy="275440"/>
                  <a:chOff x="2181570" y="2614216"/>
                  <a:chExt cx="220496" cy="254243"/>
                </a:xfrm>
              </p:grpSpPr>
              <p:sp>
                <p:nvSpPr>
                  <p:cNvPr id="81" name="30 - Ισοσκελές τρίγωνο">
                    <a:extLst>
                      <a:ext uri="{FF2B5EF4-FFF2-40B4-BE49-F238E27FC236}">
                        <a16:creationId xmlns:a16="http://schemas.microsoft.com/office/drawing/2014/main" id="{7E8B1160-1CE3-4C08-B089-7793CA09263E}"/>
                      </a:ext>
                    </a:extLst>
                  </p:cNvPr>
                  <p:cNvSpPr/>
                  <p:nvPr/>
                </p:nvSpPr>
                <p:spPr>
                  <a:xfrm rot="2668902">
                    <a:off x="2249784" y="2614216"/>
                    <a:ext cx="152282" cy="211865"/>
                  </a:xfrm>
                  <a:prstGeom prst="triangle">
                    <a:avLst/>
                  </a:prstGeom>
                  <a:solidFill>
                    <a:srgbClr val="1A3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2200"/>
                  </a:p>
                </p:txBody>
              </p:sp>
              <p:sp>
                <p:nvSpPr>
                  <p:cNvPr id="82" name="31 - Έλλειψη">
                    <a:extLst>
                      <a:ext uri="{FF2B5EF4-FFF2-40B4-BE49-F238E27FC236}">
                        <a16:creationId xmlns:a16="http://schemas.microsoft.com/office/drawing/2014/main" id="{45B08846-9CA0-42AD-AA09-F8803BB42ACA}"/>
                      </a:ext>
                    </a:extLst>
                  </p:cNvPr>
                  <p:cNvSpPr/>
                  <p:nvPr/>
                </p:nvSpPr>
                <p:spPr>
                  <a:xfrm>
                    <a:off x="2181570" y="2674344"/>
                    <a:ext cx="194115" cy="194115"/>
                  </a:xfrm>
                  <a:prstGeom prst="ellipse">
                    <a:avLst/>
                  </a:prstGeom>
                  <a:solidFill>
                    <a:srgbClr val="1A3B6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sz="975" b="1" dirty="0"/>
                      <a:t>7</a:t>
                    </a:r>
                  </a:p>
                </p:txBody>
              </p:sp>
            </p:grpSp>
            <p:grpSp>
              <p:nvGrpSpPr>
                <p:cNvPr id="74" name="32 - Ομάδα">
                  <a:extLst>
                    <a:ext uri="{FF2B5EF4-FFF2-40B4-BE49-F238E27FC236}">
                      <a16:creationId xmlns:a16="http://schemas.microsoft.com/office/drawing/2014/main" id="{20F20D65-FF52-4A1E-9275-89E106DB8E3A}"/>
                    </a:ext>
                  </a:extLst>
                </p:cNvPr>
                <p:cNvGrpSpPr/>
                <p:nvPr/>
              </p:nvGrpSpPr>
              <p:grpSpPr>
                <a:xfrm>
                  <a:off x="2485620" y="2336878"/>
                  <a:ext cx="283131" cy="315474"/>
                  <a:chOff x="2150407" y="2621858"/>
                  <a:chExt cx="261344" cy="291197"/>
                </a:xfrm>
              </p:grpSpPr>
              <p:sp>
                <p:nvSpPr>
                  <p:cNvPr id="79" name="33 - Ισοσκελές τρίγωνο">
                    <a:extLst>
                      <a:ext uri="{FF2B5EF4-FFF2-40B4-BE49-F238E27FC236}">
                        <a16:creationId xmlns:a16="http://schemas.microsoft.com/office/drawing/2014/main" id="{D60EAD46-A57E-4DC7-982D-6CF72EC3E478}"/>
                      </a:ext>
                    </a:extLst>
                  </p:cNvPr>
                  <p:cNvSpPr/>
                  <p:nvPr/>
                </p:nvSpPr>
                <p:spPr>
                  <a:xfrm rot="2668902">
                    <a:off x="2270507" y="2621858"/>
                    <a:ext cx="141244" cy="211865"/>
                  </a:xfrm>
                  <a:prstGeom prst="triangle">
                    <a:avLst/>
                  </a:prstGeom>
                  <a:solidFill>
                    <a:srgbClr val="1A3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2200"/>
                  </a:p>
                </p:txBody>
              </p:sp>
              <p:sp>
                <p:nvSpPr>
                  <p:cNvPr id="80" name="34 - Έλλειψη">
                    <a:extLst>
                      <a:ext uri="{FF2B5EF4-FFF2-40B4-BE49-F238E27FC236}">
                        <a16:creationId xmlns:a16="http://schemas.microsoft.com/office/drawing/2014/main" id="{574DA6DE-DBA8-40C7-9596-2B8B310E093E}"/>
                      </a:ext>
                    </a:extLst>
                  </p:cNvPr>
                  <p:cNvSpPr/>
                  <p:nvPr/>
                </p:nvSpPr>
                <p:spPr>
                  <a:xfrm>
                    <a:off x="2150407" y="2697031"/>
                    <a:ext cx="216024" cy="216024"/>
                  </a:xfrm>
                  <a:prstGeom prst="ellipse">
                    <a:avLst/>
                  </a:prstGeom>
                  <a:solidFill>
                    <a:srgbClr val="1A3B6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75" b="1" dirty="0"/>
                      <a:t>2</a:t>
                    </a:r>
                    <a:endParaRPr lang="el-GR" sz="975" b="1" dirty="0"/>
                  </a:p>
                </p:txBody>
              </p:sp>
            </p:grpSp>
            <p:sp>
              <p:nvSpPr>
                <p:cNvPr id="75" name="35 - TextBox">
                  <a:extLst>
                    <a:ext uri="{FF2B5EF4-FFF2-40B4-BE49-F238E27FC236}">
                      <a16:creationId xmlns:a16="http://schemas.microsoft.com/office/drawing/2014/main" id="{9D9DA19E-CB78-4172-A250-789D52C97192}"/>
                    </a:ext>
                  </a:extLst>
                </p:cNvPr>
                <p:cNvSpPr txBox="1"/>
                <p:nvPr/>
              </p:nvSpPr>
              <p:spPr>
                <a:xfrm>
                  <a:off x="3544728" y="2323267"/>
                  <a:ext cx="1001461" cy="996283"/>
                </a:xfrm>
                <a:prstGeom prst="rect">
                  <a:avLst/>
                </a:prstGeom>
                <a:solidFill>
                  <a:schemeClr val="bg1"/>
                </a:solidFill>
                <a:ln w="76200">
                  <a:noFill/>
                  <a:miter lim="800000"/>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D46360"/>
                      </a:solidFill>
                      <a:latin typeface="Georgia" panose="02040502050405020303" pitchFamily="18" charset="0"/>
                    </a:rPr>
                    <a:t> </a:t>
                  </a:r>
                  <a:r>
                    <a:rPr lang="el-GR" sz="1050" b="1" dirty="0">
                      <a:solidFill>
                        <a:srgbClr val="D46360"/>
                      </a:solidFill>
                      <a:latin typeface="Georgia" panose="02040502050405020303" pitchFamily="18" charset="0"/>
                    </a:rPr>
                    <a:t>ΣΥΝΟΛΟ  Ο.Δ.</a:t>
                  </a:r>
                  <a:br>
                    <a:rPr lang="el-GR" sz="1050" b="1" dirty="0">
                      <a:solidFill>
                        <a:srgbClr val="D46360"/>
                      </a:solidFill>
                      <a:latin typeface="Georgia" panose="02040502050405020303" pitchFamily="18" charset="0"/>
                    </a:rPr>
                  </a:br>
                  <a:r>
                    <a:rPr lang="el-GR" sz="1050" b="1" dirty="0">
                      <a:solidFill>
                        <a:srgbClr val="D46360"/>
                      </a:solidFill>
                      <a:latin typeface="Georgia" panose="02040502050405020303" pitchFamily="18" charset="0"/>
                    </a:rPr>
                    <a:t>ΑΠΟ ΕΝΑΡΞΗ</a:t>
                  </a:r>
                  <a:r>
                    <a:rPr lang="el-GR" sz="1050" b="1" dirty="0">
                      <a:latin typeface="Georgia" panose="02040502050405020303" pitchFamily="18" charset="0"/>
                    </a:rPr>
                    <a:t> </a:t>
                  </a:r>
                </a:p>
                <a:p>
                  <a:pPr algn="ctr"/>
                  <a:r>
                    <a:rPr lang="el-GR" sz="1050" b="1" dirty="0">
                      <a:solidFill>
                        <a:srgbClr val="D46360"/>
                      </a:solidFill>
                      <a:latin typeface="Georgia" panose="02040502050405020303" pitchFamily="18" charset="0"/>
                    </a:rPr>
                    <a:t>ΕΩΣ 31.12.2023</a:t>
                  </a:r>
                </a:p>
                <a:p>
                  <a:pPr algn="ctr"/>
                  <a:r>
                    <a:rPr lang="en-US" sz="2600" b="1" dirty="0">
                      <a:solidFill>
                        <a:srgbClr val="D46360"/>
                      </a:solidFill>
                      <a:latin typeface="Georgia" panose="02040502050405020303" pitchFamily="18" charset="0"/>
                    </a:rPr>
                    <a:t>1</a:t>
                  </a:r>
                  <a:r>
                    <a:rPr lang="el-GR" sz="2600" b="1" dirty="0">
                      <a:solidFill>
                        <a:srgbClr val="D46360"/>
                      </a:solidFill>
                      <a:latin typeface="Georgia" panose="02040502050405020303" pitchFamily="18" charset="0"/>
                    </a:rPr>
                    <a:t>81</a:t>
                  </a:r>
                  <a:endParaRPr lang="el-GR" sz="2800" b="1" dirty="0">
                    <a:solidFill>
                      <a:srgbClr val="DD5B51"/>
                    </a:solidFill>
                    <a:latin typeface="Georgia" panose="02040502050405020303" pitchFamily="18" charset="0"/>
                  </a:endParaRPr>
                </a:p>
                <a:p>
                  <a:pPr algn="ctr"/>
                  <a:endParaRPr lang="en-US" sz="2600" b="1" dirty="0">
                    <a:solidFill>
                      <a:srgbClr val="D46360"/>
                    </a:solidFill>
                    <a:latin typeface="Georgia" panose="02040502050405020303" pitchFamily="18" charset="0"/>
                  </a:endParaRPr>
                </a:p>
              </p:txBody>
            </p:sp>
            <p:grpSp>
              <p:nvGrpSpPr>
                <p:cNvPr id="76" name="32 - Ομάδα">
                  <a:extLst>
                    <a:ext uri="{FF2B5EF4-FFF2-40B4-BE49-F238E27FC236}">
                      <a16:creationId xmlns:a16="http://schemas.microsoft.com/office/drawing/2014/main" id="{A6DB1EAB-8A53-4BE5-BB86-BAECC5CE1958}"/>
                    </a:ext>
                  </a:extLst>
                </p:cNvPr>
                <p:cNvGrpSpPr/>
                <p:nvPr/>
              </p:nvGrpSpPr>
              <p:grpSpPr>
                <a:xfrm>
                  <a:off x="1742768" y="3176115"/>
                  <a:ext cx="277843" cy="318681"/>
                  <a:chOff x="2155288" y="2621858"/>
                  <a:chExt cx="256463" cy="294157"/>
                </a:xfrm>
              </p:grpSpPr>
              <p:sp>
                <p:nvSpPr>
                  <p:cNvPr id="77" name="33 - Ισοσκελές τρίγωνο">
                    <a:extLst>
                      <a:ext uri="{FF2B5EF4-FFF2-40B4-BE49-F238E27FC236}">
                        <a16:creationId xmlns:a16="http://schemas.microsoft.com/office/drawing/2014/main" id="{426363BE-2695-483E-95C0-BFB91D62E1D5}"/>
                      </a:ext>
                    </a:extLst>
                  </p:cNvPr>
                  <p:cNvSpPr/>
                  <p:nvPr/>
                </p:nvSpPr>
                <p:spPr>
                  <a:xfrm rot="2668902">
                    <a:off x="2270507" y="2621858"/>
                    <a:ext cx="141244" cy="211865"/>
                  </a:xfrm>
                  <a:prstGeom prst="triangle">
                    <a:avLst/>
                  </a:prstGeom>
                  <a:solidFill>
                    <a:srgbClr val="1A3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2200"/>
                  </a:p>
                </p:txBody>
              </p:sp>
              <p:sp>
                <p:nvSpPr>
                  <p:cNvPr id="78" name="34 - Έλλειψη">
                    <a:extLst>
                      <a:ext uri="{FF2B5EF4-FFF2-40B4-BE49-F238E27FC236}">
                        <a16:creationId xmlns:a16="http://schemas.microsoft.com/office/drawing/2014/main" id="{BA68718A-C54F-4FF2-B646-5DB6203850D6}"/>
                      </a:ext>
                    </a:extLst>
                  </p:cNvPr>
                  <p:cNvSpPr/>
                  <p:nvPr/>
                </p:nvSpPr>
                <p:spPr>
                  <a:xfrm>
                    <a:off x="2155288" y="2699991"/>
                    <a:ext cx="216024" cy="216024"/>
                  </a:xfrm>
                  <a:prstGeom prst="ellipse">
                    <a:avLst/>
                  </a:prstGeom>
                  <a:solidFill>
                    <a:srgbClr val="1A3B6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sz="975" b="1" dirty="0"/>
                      <a:t>7</a:t>
                    </a:r>
                  </a:p>
                </p:txBody>
              </p:sp>
            </p:grpSp>
          </p:grpSp>
          <p:sp>
            <p:nvSpPr>
              <p:cNvPr id="64" name="18 - Ισοσκελές τρίγωνο">
                <a:extLst>
                  <a:ext uri="{FF2B5EF4-FFF2-40B4-BE49-F238E27FC236}">
                    <a16:creationId xmlns:a16="http://schemas.microsoft.com/office/drawing/2014/main" id="{901BBAF3-3B03-4509-BB9C-9F4AB6264116}"/>
                  </a:ext>
                </a:extLst>
              </p:cNvPr>
              <p:cNvSpPr/>
              <p:nvPr/>
            </p:nvSpPr>
            <p:spPr>
              <a:xfrm rot="2668902">
                <a:off x="1854064" y="4004517"/>
                <a:ext cx="186105" cy="285878"/>
              </a:xfrm>
              <a:prstGeom prst="triangle">
                <a:avLst/>
              </a:prstGeom>
              <a:solidFill>
                <a:srgbClr val="1A3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2200"/>
              </a:p>
            </p:txBody>
          </p:sp>
          <p:sp>
            <p:nvSpPr>
              <p:cNvPr id="65" name="19 - Έλλειψη">
                <a:extLst>
                  <a:ext uri="{FF2B5EF4-FFF2-40B4-BE49-F238E27FC236}">
                    <a16:creationId xmlns:a16="http://schemas.microsoft.com/office/drawing/2014/main" id="{1A4AE479-71C3-4EF6-8BA4-37948FD8BAAE}"/>
                  </a:ext>
                </a:extLst>
              </p:cNvPr>
              <p:cNvSpPr/>
              <p:nvPr/>
            </p:nvSpPr>
            <p:spPr>
              <a:xfrm>
                <a:off x="1731256" y="4117641"/>
                <a:ext cx="255768" cy="261925"/>
              </a:xfrm>
              <a:prstGeom prst="ellipse">
                <a:avLst/>
              </a:prstGeom>
              <a:solidFill>
                <a:srgbClr val="1A3B6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75" b="1" dirty="0"/>
                  <a:t>6</a:t>
                </a:r>
                <a:endParaRPr lang="el-GR" sz="975" b="1" dirty="0"/>
              </a:p>
            </p:txBody>
          </p:sp>
        </p:grpSp>
        <p:sp>
          <p:nvSpPr>
            <p:cNvPr id="54" name="18 - Ισοσκελές τρίγωνο">
              <a:extLst>
                <a:ext uri="{FF2B5EF4-FFF2-40B4-BE49-F238E27FC236}">
                  <a16:creationId xmlns:a16="http://schemas.microsoft.com/office/drawing/2014/main" id="{30210CE6-C35C-4D54-81FF-9B3E08F55FC0}"/>
                </a:ext>
              </a:extLst>
            </p:cNvPr>
            <p:cNvSpPr/>
            <p:nvPr/>
          </p:nvSpPr>
          <p:spPr>
            <a:xfrm rot="2668902">
              <a:off x="6976288" y="4146672"/>
              <a:ext cx="178434" cy="285878"/>
            </a:xfrm>
            <a:prstGeom prst="triangle">
              <a:avLst/>
            </a:prstGeom>
            <a:solidFill>
              <a:srgbClr val="1A3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2200"/>
            </a:p>
          </p:txBody>
        </p:sp>
        <p:sp>
          <p:nvSpPr>
            <p:cNvPr id="55" name="19 - Έλλειψη">
              <a:extLst>
                <a:ext uri="{FF2B5EF4-FFF2-40B4-BE49-F238E27FC236}">
                  <a16:creationId xmlns:a16="http://schemas.microsoft.com/office/drawing/2014/main" id="{9A59C90E-AC19-4390-8D4D-CE97F66FA661}"/>
                </a:ext>
              </a:extLst>
            </p:cNvPr>
            <p:cNvSpPr/>
            <p:nvPr/>
          </p:nvSpPr>
          <p:spPr>
            <a:xfrm>
              <a:off x="6839452" y="4277224"/>
              <a:ext cx="245226" cy="261925"/>
            </a:xfrm>
            <a:prstGeom prst="ellipse">
              <a:avLst/>
            </a:prstGeom>
            <a:solidFill>
              <a:srgbClr val="1A3B6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75" b="1" dirty="0"/>
                <a:t>1</a:t>
              </a:r>
              <a:endParaRPr lang="el-GR" sz="975" b="1" dirty="0"/>
            </a:p>
          </p:txBody>
        </p:sp>
        <p:sp>
          <p:nvSpPr>
            <p:cNvPr id="59" name="18 - Ισοσκελές τρίγωνο">
              <a:extLst>
                <a:ext uri="{FF2B5EF4-FFF2-40B4-BE49-F238E27FC236}">
                  <a16:creationId xmlns:a16="http://schemas.microsoft.com/office/drawing/2014/main" id="{52BFE2EE-F326-4036-9EA0-7D729631EC1E}"/>
                </a:ext>
              </a:extLst>
            </p:cNvPr>
            <p:cNvSpPr/>
            <p:nvPr/>
          </p:nvSpPr>
          <p:spPr>
            <a:xfrm rot="2668902">
              <a:off x="7468097" y="3845335"/>
              <a:ext cx="178434" cy="285878"/>
            </a:xfrm>
            <a:prstGeom prst="triangle">
              <a:avLst/>
            </a:prstGeom>
            <a:solidFill>
              <a:srgbClr val="1A3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2200"/>
            </a:p>
          </p:txBody>
        </p:sp>
        <p:sp>
          <p:nvSpPr>
            <p:cNvPr id="60" name="19 - Έλλειψη">
              <a:extLst>
                <a:ext uri="{FF2B5EF4-FFF2-40B4-BE49-F238E27FC236}">
                  <a16:creationId xmlns:a16="http://schemas.microsoft.com/office/drawing/2014/main" id="{A4FDAC69-F92E-4715-99B4-B76E63424783}"/>
                </a:ext>
              </a:extLst>
            </p:cNvPr>
            <p:cNvSpPr/>
            <p:nvPr/>
          </p:nvSpPr>
          <p:spPr>
            <a:xfrm>
              <a:off x="7266466" y="4015639"/>
              <a:ext cx="245226" cy="261925"/>
            </a:xfrm>
            <a:prstGeom prst="ellipse">
              <a:avLst/>
            </a:prstGeom>
            <a:solidFill>
              <a:srgbClr val="1A3B6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sz="975" b="1" dirty="0"/>
                <a:t>6</a:t>
              </a:r>
            </a:p>
          </p:txBody>
        </p:sp>
        <p:sp>
          <p:nvSpPr>
            <p:cNvPr id="61" name="18 - Ισοσκελές τρίγωνο">
              <a:extLst>
                <a:ext uri="{FF2B5EF4-FFF2-40B4-BE49-F238E27FC236}">
                  <a16:creationId xmlns:a16="http://schemas.microsoft.com/office/drawing/2014/main" id="{985BB9BB-80DB-4D9A-B356-AF65A936E2F5}"/>
                </a:ext>
              </a:extLst>
            </p:cNvPr>
            <p:cNvSpPr/>
            <p:nvPr/>
          </p:nvSpPr>
          <p:spPr>
            <a:xfrm rot="2668902">
              <a:off x="8919650" y="5567614"/>
              <a:ext cx="178434" cy="285878"/>
            </a:xfrm>
            <a:prstGeom prst="triangle">
              <a:avLst/>
            </a:prstGeom>
            <a:solidFill>
              <a:srgbClr val="1A3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2200"/>
            </a:p>
          </p:txBody>
        </p:sp>
        <p:sp>
          <p:nvSpPr>
            <p:cNvPr id="62" name="19 - Έλλειψη">
              <a:extLst>
                <a:ext uri="{FF2B5EF4-FFF2-40B4-BE49-F238E27FC236}">
                  <a16:creationId xmlns:a16="http://schemas.microsoft.com/office/drawing/2014/main" id="{D05185A9-C488-4AC5-BEE2-7C969FFE02CD}"/>
                </a:ext>
              </a:extLst>
            </p:cNvPr>
            <p:cNvSpPr/>
            <p:nvPr/>
          </p:nvSpPr>
          <p:spPr>
            <a:xfrm>
              <a:off x="8792974" y="5680739"/>
              <a:ext cx="245226" cy="261925"/>
            </a:xfrm>
            <a:prstGeom prst="ellipse">
              <a:avLst/>
            </a:prstGeom>
            <a:solidFill>
              <a:srgbClr val="1A3B6A"/>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75" b="1" dirty="0"/>
                <a:t>1</a:t>
              </a:r>
              <a:endParaRPr lang="el-GR" sz="975" b="1" dirty="0"/>
            </a:p>
          </p:txBody>
        </p:sp>
      </p:grpSp>
      <p:pic>
        <p:nvPicPr>
          <p:cNvPr id="49" name="Picture 48">
            <a:extLst>
              <a:ext uri="{FF2B5EF4-FFF2-40B4-BE49-F238E27FC236}">
                <a16:creationId xmlns:a16="http://schemas.microsoft.com/office/drawing/2014/main" id="{C9E67B38-F9DB-4C23-8128-190088554A05}"/>
              </a:ext>
            </a:extLst>
          </p:cNvPr>
          <p:cNvPicPr>
            <a:picLocks noChangeAspect="1" noChangeArrowheads="1"/>
          </p:cNvPicPr>
          <p:nvPr/>
        </p:nvPicPr>
        <p:blipFill>
          <a:blip r:embed="rId5" cstate="print"/>
          <a:srcRect/>
          <a:stretch>
            <a:fillRect/>
          </a:stretch>
        </p:blipFill>
        <p:spPr bwMode="auto">
          <a:xfrm>
            <a:off x="8053550" y="-171400"/>
            <a:ext cx="1924718" cy="1694696"/>
          </a:xfrm>
          <a:prstGeom prst="rect">
            <a:avLst/>
          </a:prstGeom>
          <a:noFill/>
        </p:spPr>
      </p:pic>
      <p:graphicFrame>
        <p:nvGraphicFramePr>
          <p:cNvPr id="2" name="Chart 1">
            <a:extLst>
              <a:ext uri="{FF2B5EF4-FFF2-40B4-BE49-F238E27FC236}">
                <a16:creationId xmlns:a16="http://schemas.microsoft.com/office/drawing/2014/main" id="{B24F6E81-553C-4872-B9F4-74BACB992F55}"/>
              </a:ext>
            </a:extLst>
          </p:cNvPr>
          <p:cNvGraphicFramePr>
            <a:graphicFrameLocks noGrp="1"/>
          </p:cNvGraphicFramePr>
          <p:nvPr>
            <p:extLst>
              <p:ext uri="{D42A27DB-BD31-4B8C-83A1-F6EECF244321}">
                <p14:modId xmlns:p14="http://schemas.microsoft.com/office/powerpoint/2010/main" val="320381080"/>
              </p:ext>
            </p:extLst>
          </p:nvPr>
        </p:nvGraphicFramePr>
        <p:xfrm>
          <a:off x="4519391" y="1428307"/>
          <a:ext cx="5513070" cy="384664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4436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2247788" y="425860"/>
            <a:ext cx="5410455" cy="461665"/>
          </a:xfrm>
          <a:prstGeom prst="rect">
            <a:avLst/>
          </a:prstGeom>
          <a:noFill/>
        </p:spPr>
        <p:txBody>
          <a:bodyPr wrap="none" rtlCol="0">
            <a:spAutoFit/>
          </a:bodyPr>
          <a:lstStyle/>
          <a:p>
            <a:pPr algn="ctr"/>
            <a:r>
              <a:rPr lang="el-GR" sz="2200" b="1" dirty="0">
                <a:solidFill>
                  <a:srgbClr val="D46360"/>
                </a:solidFill>
                <a:latin typeface="Georgia" panose="02040502050405020303" pitchFamily="18" charset="0"/>
              </a:rPr>
              <a:t>ΣΥΓΚΡΙΣΗ</a:t>
            </a:r>
            <a:r>
              <a:rPr lang="el-GR" sz="2400" b="1" dirty="0">
                <a:solidFill>
                  <a:srgbClr val="D46360"/>
                </a:solidFill>
                <a:latin typeface="Georgia" panose="02040502050405020303" pitchFamily="18" charset="0"/>
              </a:rPr>
              <a:t> ΒΑΣΙΚΩΝ ΜΕΓΕΘΩΝ</a:t>
            </a:r>
          </a:p>
        </p:txBody>
      </p:sp>
      <p:sp>
        <p:nvSpPr>
          <p:cNvPr id="10" name="9 - Ορθογώνιο">
            <a:extLst>
              <a:ext uri="{FF2B5EF4-FFF2-40B4-BE49-F238E27FC236}">
                <a16:creationId xmlns:a16="http://schemas.microsoft.com/office/drawing/2014/main" id="{075B40D7-E837-4522-BE37-CF1849E14074}"/>
              </a:ext>
            </a:extLst>
          </p:cNvPr>
          <p:cNvSpPr/>
          <p:nvPr/>
        </p:nvSpPr>
        <p:spPr>
          <a:xfrm>
            <a:off x="0" y="44624"/>
            <a:ext cx="9906000" cy="6813376"/>
          </a:xfrm>
          <a:prstGeom prst="rect">
            <a:avLst/>
          </a:prstGeom>
          <a:noFill/>
          <a:ln w="152400">
            <a:solidFill>
              <a:srgbClr val="DD5B5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a:p>
        </p:txBody>
      </p:sp>
      <p:pic>
        <p:nvPicPr>
          <p:cNvPr id="7" name="Picture 6">
            <a:extLst>
              <a:ext uri="{FF2B5EF4-FFF2-40B4-BE49-F238E27FC236}">
                <a16:creationId xmlns:a16="http://schemas.microsoft.com/office/drawing/2014/main" id="{3227297F-C53B-4C6B-9FF7-2A93ADEF5E45}"/>
              </a:ext>
            </a:extLst>
          </p:cNvPr>
          <p:cNvPicPr>
            <a:picLocks noChangeAspect="1" noChangeArrowheads="1"/>
          </p:cNvPicPr>
          <p:nvPr/>
        </p:nvPicPr>
        <p:blipFill>
          <a:blip r:embed="rId2" cstate="print"/>
          <a:srcRect/>
          <a:stretch>
            <a:fillRect/>
          </a:stretch>
        </p:blipFill>
        <p:spPr bwMode="auto">
          <a:xfrm>
            <a:off x="8053550" y="-137904"/>
            <a:ext cx="1924718" cy="1694696"/>
          </a:xfrm>
          <a:prstGeom prst="rect">
            <a:avLst/>
          </a:prstGeom>
          <a:noFill/>
        </p:spPr>
      </p:pic>
      <p:sp>
        <p:nvSpPr>
          <p:cNvPr id="3" name="TextBox 2">
            <a:extLst>
              <a:ext uri="{FF2B5EF4-FFF2-40B4-BE49-F238E27FC236}">
                <a16:creationId xmlns:a16="http://schemas.microsoft.com/office/drawing/2014/main" id="{65E4DAE6-4A34-40A4-AB06-5B550CC8F155}"/>
              </a:ext>
            </a:extLst>
          </p:cNvPr>
          <p:cNvSpPr txBox="1"/>
          <p:nvPr/>
        </p:nvSpPr>
        <p:spPr>
          <a:xfrm>
            <a:off x="1388604" y="3769991"/>
            <a:ext cx="648072" cy="307777"/>
          </a:xfrm>
          <a:prstGeom prst="rect">
            <a:avLst/>
          </a:prstGeom>
          <a:noFill/>
        </p:spPr>
        <p:txBody>
          <a:bodyPr wrap="square" rtlCol="0">
            <a:spAutoFit/>
          </a:bodyPr>
          <a:lstStyle/>
          <a:p>
            <a:r>
              <a:rPr lang="en-US" sz="1400" b="1" dirty="0">
                <a:solidFill>
                  <a:schemeClr val="bg1"/>
                </a:solidFill>
                <a:latin typeface="Georgia" panose="02040502050405020303" pitchFamily="18" charset="0"/>
              </a:rPr>
              <a:t>32%</a:t>
            </a:r>
            <a:endParaRPr lang="el-GR" sz="1400" b="1" dirty="0">
              <a:solidFill>
                <a:schemeClr val="bg1"/>
              </a:solidFill>
              <a:latin typeface="Georgia" panose="02040502050405020303" pitchFamily="18" charset="0"/>
            </a:endParaRPr>
          </a:p>
        </p:txBody>
      </p:sp>
      <p:graphicFrame>
        <p:nvGraphicFramePr>
          <p:cNvPr id="4" name="Chart 3">
            <a:extLst>
              <a:ext uri="{FF2B5EF4-FFF2-40B4-BE49-F238E27FC236}">
                <a16:creationId xmlns:a16="http://schemas.microsoft.com/office/drawing/2014/main" id="{790F61E7-FCF9-428C-AB95-6CE7EEBE3D81}"/>
              </a:ext>
            </a:extLst>
          </p:cNvPr>
          <p:cNvGraphicFramePr>
            <a:graphicFrameLocks noGrp="1"/>
          </p:cNvGraphicFramePr>
          <p:nvPr>
            <p:extLst>
              <p:ext uri="{D42A27DB-BD31-4B8C-83A1-F6EECF244321}">
                <p14:modId xmlns:p14="http://schemas.microsoft.com/office/powerpoint/2010/main" val="3380227006"/>
              </p:ext>
            </p:extLst>
          </p:nvPr>
        </p:nvGraphicFramePr>
        <p:xfrm>
          <a:off x="622300" y="749795"/>
          <a:ext cx="8661400" cy="6290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548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 - Ορθογώνιο">
            <a:extLst>
              <a:ext uri="{FF2B5EF4-FFF2-40B4-BE49-F238E27FC236}">
                <a16:creationId xmlns:a16="http://schemas.microsoft.com/office/drawing/2014/main" id="{EC54F21A-5046-4089-8920-581569E9AA8B}"/>
              </a:ext>
            </a:extLst>
          </p:cNvPr>
          <p:cNvSpPr/>
          <p:nvPr/>
        </p:nvSpPr>
        <p:spPr>
          <a:xfrm>
            <a:off x="0" y="44624"/>
            <a:ext cx="9906000" cy="6813376"/>
          </a:xfrm>
          <a:prstGeom prst="rect">
            <a:avLst/>
          </a:prstGeom>
          <a:noFill/>
          <a:ln w="152400">
            <a:solidFill>
              <a:srgbClr val="DD5B5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a:p>
        </p:txBody>
      </p:sp>
      <p:sp>
        <p:nvSpPr>
          <p:cNvPr id="6" name="8 - TextBox">
            <a:extLst>
              <a:ext uri="{FF2B5EF4-FFF2-40B4-BE49-F238E27FC236}">
                <a16:creationId xmlns:a16="http://schemas.microsoft.com/office/drawing/2014/main" id="{AD225E22-0678-47F9-AC4C-8110F9608B41}"/>
              </a:ext>
            </a:extLst>
          </p:cNvPr>
          <p:cNvSpPr txBox="1"/>
          <p:nvPr/>
        </p:nvSpPr>
        <p:spPr>
          <a:xfrm>
            <a:off x="1771729" y="416795"/>
            <a:ext cx="5942652" cy="430887"/>
          </a:xfrm>
          <a:prstGeom prst="rect">
            <a:avLst/>
          </a:prstGeom>
          <a:noFill/>
        </p:spPr>
        <p:txBody>
          <a:bodyPr wrap="none" rtlCol="0">
            <a:spAutoFit/>
          </a:bodyPr>
          <a:lstStyle/>
          <a:p>
            <a:pPr algn="ctr"/>
            <a:r>
              <a:rPr lang="el-GR" sz="2200" b="1" dirty="0">
                <a:solidFill>
                  <a:srgbClr val="D46360"/>
                </a:solidFill>
                <a:latin typeface="Georgia" panose="02040502050405020303" pitchFamily="18" charset="0"/>
              </a:rPr>
              <a:t>ΣΥΝΟΠΤΙΚΑ ΣΤΟΙΧΕΙΑ ΙΣΟΛΟΓΙΣΜΟΥ</a:t>
            </a:r>
          </a:p>
        </p:txBody>
      </p:sp>
      <p:pic>
        <p:nvPicPr>
          <p:cNvPr id="8" name="Picture 7">
            <a:extLst>
              <a:ext uri="{FF2B5EF4-FFF2-40B4-BE49-F238E27FC236}">
                <a16:creationId xmlns:a16="http://schemas.microsoft.com/office/drawing/2014/main" id="{F8D303B3-F18E-48EC-9E1D-326F95E827A5}"/>
              </a:ext>
            </a:extLst>
          </p:cNvPr>
          <p:cNvPicPr>
            <a:picLocks noChangeAspect="1" noChangeArrowheads="1"/>
          </p:cNvPicPr>
          <p:nvPr/>
        </p:nvPicPr>
        <p:blipFill>
          <a:blip r:embed="rId2" cstate="print"/>
          <a:srcRect/>
          <a:stretch>
            <a:fillRect/>
          </a:stretch>
        </p:blipFill>
        <p:spPr bwMode="auto">
          <a:xfrm>
            <a:off x="8053550" y="-171400"/>
            <a:ext cx="1924718" cy="1694696"/>
          </a:xfrm>
          <a:prstGeom prst="rect">
            <a:avLst/>
          </a:prstGeom>
          <a:noFill/>
        </p:spPr>
      </p:pic>
      <p:graphicFrame>
        <p:nvGraphicFramePr>
          <p:cNvPr id="2" name="Object 1">
            <a:extLst>
              <a:ext uri="{FF2B5EF4-FFF2-40B4-BE49-F238E27FC236}">
                <a16:creationId xmlns:a16="http://schemas.microsoft.com/office/drawing/2014/main" id="{622DE4CB-1C52-FFA6-CDBF-FF33DCE32104}"/>
              </a:ext>
            </a:extLst>
          </p:cNvPr>
          <p:cNvGraphicFramePr>
            <a:graphicFrameLocks noChangeAspect="1"/>
          </p:cNvGraphicFramePr>
          <p:nvPr>
            <p:extLst>
              <p:ext uri="{D42A27DB-BD31-4B8C-83A1-F6EECF244321}">
                <p14:modId xmlns:p14="http://schemas.microsoft.com/office/powerpoint/2010/main" val="4186894516"/>
              </p:ext>
            </p:extLst>
          </p:nvPr>
        </p:nvGraphicFramePr>
        <p:xfrm>
          <a:off x="730250" y="1239558"/>
          <a:ext cx="8445500" cy="4667250"/>
        </p:xfrm>
        <a:graphic>
          <a:graphicData uri="http://schemas.openxmlformats.org/presentationml/2006/ole">
            <mc:AlternateContent xmlns:mc="http://schemas.openxmlformats.org/markup-compatibility/2006">
              <mc:Choice xmlns:v="urn:schemas-microsoft-com:vml" Requires="v">
                <p:oleObj name="Worksheet" r:id="rId3" imgW="10126875" imgH="5593057" progId="Excel.Sheet.12">
                  <p:embed/>
                </p:oleObj>
              </mc:Choice>
              <mc:Fallback>
                <p:oleObj name="Worksheet" r:id="rId3" imgW="10126875" imgH="5593057" progId="Excel.Sheet.12">
                  <p:embed/>
                  <p:pic>
                    <p:nvPicPr>
                      <p:cNvPr id="0" name=""/>
                      <p:cNvPicPr/>
                      <p:nvPr/>
                    </p:nvPicPr>
                    <p:blipFill>
                      <a:blip r:embed="rId4"/>
                      <a:stretch>
                        <a:fillRect/>
                      </a:stretch>
                    </p:blipFill>
                    <p:spPr>
                      <a:xfrm>
                        <a:off x="730250" y="1239558"/>
                        <a:ext cx="8445500" cy="4667250"/>
                      </a:xfrm>
                      <a:prstGeom prst="rect">
                        <a:avLst/>
                      </a:prstGeom>
                    </p:spPr>
                  </p:pic>
                </p:oleObj>
              </mc:Fallback>
            </mc:AlternateContent>
          </a:graphicData>
        </a:graphic>
      </p:graphicFrame>
    </p:spTree>
    <p:extLst>
      <p:ext uri="{BB962C8B-B14F-4D97-AF65-F5344CB8AC3E}">
        <p14:creationId xmlns:p14="http://schemas.microsoft.com/office/powerpoint/2010/main" val="283313170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Έγγραφο" ma:contentTypeID="0x010100BF7A1F7EC43A394B8E8344CDEA695A29" ma:contentTypeVersion="10" ma:contentTypeDescription="Δημιουργία νέου εγγράφου" ma:contentTypeScope="" ma:versionID="e39c15bde2fe1d7f1da6c31fa2458dea">
  <xsd:schema xmlns:xsd="http://www.w3.org/2001/XMLSchema" xmlns:xs="http://www.w3.org/2001/XMLSchema" xmlns:p="http://schemas.microsoft.com/office/2006/metadata/properties" xmlns:ns3="d71b9bc5-dc01-47c1-824d-60fad54b4325" targetNamespace="http://schemas.microsoft.com/office/2006/metadata/properties" ma:root="true" ma:fieldsID="bea91c387bb3ba288549f956edb3e34e" ns3:_="">
    <xsd:import namespace="d71b9bc5-dc01-47c1-824d-60fad54b432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b9bc5-dc01-47c1-824d-60fad54b43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733F19-E071-4CED-AFDD-0253736FA02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71b9bc5-dc01-47c1-824d-60fad54b4325"/>
    <ds:schemaRef ds:uri="http://www.w3.org/XML/1998/namespace"/>
  </ds:schemaRefs>
</ds:datastoreItem>
</file>

<file path=customXml/itemProps2.xml><?xml version="1.0" encoding="utf-8"?>
<ds:datastoreItem xmlns:ds="http://schemas.openxmlformats.org/officeDocument/2006/customXml" ds:itemID="{01ED49D3-38D7-4861-806F-86D8FF295473}">
  <ds:schemaRefs>
    <ds:schemaRef ds:uri="http://schemas.microsoft.com/sharepoint/v3/contenttype/forms"/>
  </ds:schemaRefs>
</ds:datastoreItem>
</file>

<file path=customXml/itemProps3.xml><?xml version="1.0" encoding="utf-8"?>
<ds:datastoreItem xmlns:ds="http://schemas.openxmlformats.org/officeDocument/2006/customXml" ds:itemID="{6931055F-B1CA-431E-9FE9-3EBD46D307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b9bc5-dc01-47c1-824d-60fad54b43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13850</TotalTime>
  <Words>1071</Words>
  <Application>Microsoft Office PowerPoint</Application>
  <PresentationFormat>A4 Paper (210x297 mm)</PresentationFormat>
  <Paragraphs>82</Paragraphs>
  <Slides>18</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Georgia</vt:lpstr>
      <vt:lpstr>Wingdings</vt:lpstr>
      <vt:lpstr>Θέμα του Office</vt:lpstr>
      <vt:lpstr>Worksheet</vt:lpstr>
      <vt:lpstr> ΠΑΡΟΥΣΙΑΣΗ  ΠΡΟΣ ΜΕΤΟΧΟΥΣ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ΕΠΙΚΟΙΝΩΝΙΑ Τηλ : 210 7239300 Φαξ: 210 7239310 Email : info@cnlcapital.gr  ΕΠΕΝΔΥΤΙΚΕΣ ΣΧΕΣΕΙΣ Γιώτα Κουτσογιαννάκη Email : ir@cnlcapital.gr    ΔΗΛΩΣΗ ΑΠΟΠΟΙΗΣΗ ΕΥΘΥΝΗΣ  Η παρουσίαση αυτή έχει συνταχθεί από τη CNL CAPITAL (Η «Εταιρεία»). Οι πληροφορίες που περιέχονται στην παρουσίαση προέρχονται από την Εταιρεία και άλλες εξωτερικές πηγές οι οποίες θεωρούνται αξιόπιστες, πλην όμως δε δύναται να διασφαλιστεί η ακρίβεια ή η πληρότητα των στοιχείων που παρατίθενται. Οι προηγούμενες αποδόσεις δεν αποτελούν εγγύηση για τις μελλοντικές. Η παρουσίαση αυτή έχει ετοιμαστεί για λόγους πληροφόρησης και δεν πρέπει να ερμηνευθεί ως προσφορά προς αγορά ή ζήτηση για πώληση μετοχών της CNL CAPITAL. Μέρος της πληροφόρησης που εμπεριέχεται σε αυτή τη παρουσίαση δεν έχει ελεγχθεί ανεξάρτητα και καμία εγγύηση δεν εκφράζεται για την ορθότητα της. Κανένας από την Εταιρεία, τους μετόχους, οποιαδήποτε συνδεδεμένη εταιρεία, σύμβουλοι ή εκπρόσωποι, έχουν οποιαδήποτε απολύτως ευθύνη  για οποιαδήποτε ζημία που προκύπτει από οποιαδήποτε χρήση αυτής της παρουσίασης ή του περιεχομένου της. Εκτός εάν δηλώνεται διαφορετικά, όλα τα οικονομικά στοιχεία που παρουσιάζονται στο παρόν, είναι σύμφωνα με τα Διεθνή Πρότυπα Χρηματοοικονομικής Αναφοράς («ΔΠΧΑ»). Η πληροφόρηση που εμπεριέχεται δύναται να υπόκειται σε επικαιροποίηση, συμπλήρωση, αναθεώρηση ή τροποποίηση. Αυτή η παρουσίαση δε συνιστά σύσταση σχετικά με τις κινητές αξίες της Εταιρείας.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Hewlett-Packard Company</dc:creator>
  <cp:lastModifiedBy>Giota Koutsogiannaki</cp:lastModifiedBy>
  <cp:revision>1133</cp:revision>
  <cp:lastPrinted>2019-02-22T14:21:34Z</cp:lastPrinted>
  <dcterms:created xsi:type="dcterms:W3CDTF">2018-10-11T12:47:09Z</dcterms:created>
  <dcterms:modified xsi:type="dcterms:W3CDTF">2024-05-23T09:00:08Z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0x010100BF7A1F7EC43A394B8E8344CDEA695A29</vt:lpwstr>
  </property>
</Properties>
</file>